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36322-1E90-46A3-958D-0A4DB6198471}" v="266" dt="2022-06-16T20:07:35.0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Body Level One…"/>
          <p:cNvSpPr txBox="1">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i="1">
                <a:solidFill>
                  <a:srgbClr val="747676"/>
                </a:solidFill>
              </a:defRPr>
            </a:lvl1pPr>
            <a:lvl2pPr marL="0" indent="0" algn="ctr">
              <a:lnSpc>
                <a:spcPct val="70000"/>
              </a:lnSpc>
              <a:spcBef>
                <a:spcPts val="0"/>
              </a:spcBef>
              <a:buSzTx/>
              <a:buFontTx/>
              <a:buNone/>
              <a:defRPr sz="4800" i="1">
                <a:solidFill>
                  <a:srgbClr val="747676"/>
                </a:solidFill>
              </a:defRPr>
            </a:lvl2pPr>
            <a:lvl3pPr marL="0" indent="0" algn="ctr">
              <a:lnSpc>
                <a:spcPct val="70000"/>
              </a:lnSpc>
              <a:spcBef>
                <a:spcPts val="0"/>
              </a:spcBef>
              <a:buSzTx/>
              <a:buFontTx/>
              <a:buNone/>
              <a:defRPr sz="4800" i="1">
                <a:solidFill>
                  <a:srgbClr val="747676"/>
                </a:solidFill>
              </a:defRPr>
            </a:lvl3pPr>
            <a:lvl4pPr marL="0" indent="0" algn="ctr">
              <a:lnSpc>
                <a:spcPct val="70000"/>
              </a:lnSpc>
              <a:spcBef>
                <a:spcPts val="0"/>
              </a:spcBef>
              <a:buSzTx/>
              <a:buFontTx/>
              <a:buNone/>
              <a:defRPr sz="4800" i="1">
                <a:solidFill>
                  <a:srgbClr val="747676"/>
                </a:solidFill>
              </a:defRPr>
            </a:lvl4pPr>
            <a:lvl5pPr marL="0" indent="0" algn="ctr">
              <a:lnSpc>
                <a:spcPct val="70000"/>
              </a:lnSpc>
              <a:spcBef>
                <a:spcPts val="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Johnny Appleseed"/>
          <p:cNvSpPr txBox="1">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i="1">
                <a:solidFill>
                  <a:srgbClr val="6B6D6D"/>
                </a:solidFill>
              </a:defRPr>
            </a:lvl1pPr>
          </a:lstStyle>
          <a:p>
            <a:r>
              <a:t>-Johnny Appleseed</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Rectangle"/>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Line"/>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Body Level One…"/>
          <p:cNvSpPr txBox="1">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lide Number"/>
          <p:cNvSpPr txBox="1">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118295074_2675x2907.jpeg"/>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Line"/>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Title Text"/>
          <p:cNvSpPr txBox="1">
            <a:spLocks noGrp="1"/>
          </p:cNvSpPr>
          <p:nvPr>
            <p:ph type="title"/>
          </p:nvPr>
        </p:nvSpPr>
        <p:spPr>
          <a:xfrm>
            <a:off x="7023100" y="723900"/>
            <a:ext cx="5397500" cy="723900"/>
          </a:xfrm>
          <a:prstGeom prst="rect">
            <a:avLst/>
          </a:prstGeom>
        </p:spPr>
        <p:txBody>
          <a:bodyPr/>
          <a:lstStyle/>
          <a:p>
            <a:r>
              <a:t>Title Text</a:t>
            </a:r>
          </a:p>
        </p:txBody>
      </p:sp>
      <p:sp>
        <p:nvSpPr>
          <p:cNvPr id="74" name="Body Level One…"/>
          <p:cNvSpPr txBox="1">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182741592_1098x949.jpeg"/>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182429520_1646x1646.jpeg"/>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i="1" spc="28"/>
            </a:lvl1pPr>
            <a:lvl2pPr marL="0" indent="0">
              <a:spcBef>
                <a:spcPts val="1400"/>
              </a:spcBef>
              <a:buSzTx/>
              <a:buFontTx/>
              <a:buNone/>
              <a:defRPr sz="2800" i="1" spc="28"/>
            </a:lvl2pPr>
            <a:lvl3pPr marL="0" indent="0">
              <a:spcBef>
                <a:spcPts val="1400"/>
              </a:spcBef>
              <a:buSzTx/>
              <a:buFontTx/>
              <a:buNone/>
              <a:defRPr sz="2800" i="1" spc="28"/>
            </a:lvl3pPr>
            <a:lvl4pPr marL="0" indent="0">
              <a:spcBef>
                <a:spcPts val="1400"/>
              </a:spcBef>
              <a:buSzTx/>
              <a:buFontTx/>
              <a:buNone/>
              <a:defRPr sz="2800" i="1" spc="28"/>
            </a:lvl4pPr>
            <a:lvl5pPr marL="0" indent="0">
              <a:spcBef>
                <a:spcPts val="1400"/>
              </a:spcBef>
              <a:buSzTx/>
              <a:buFontTx/>
              <a:buNone/>
              <a:defRPr sz="2800" i="1" spc="28"/>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723900"/>
            <a:ext cx="118618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571500" y="1803400"/>
            <a:ext cx="11861800" cy="722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i="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194441" marR="0" indent="-194441"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hueOff val="-522454"/>
            <a:satOff val="1153"/>
            <a:lumOff val="13444"/>
          </a:schemeClr>
        </a:solidFill>
        <a:effectLst/>
      </p:bgPr>
    </p:bg>
    <p:spTree>
      <p:nvGrpSpPr>
        <p:cNvPr id="1" name=""/>
        <p:cNvGrpSpPr/>
        <p:nvPr/>
      </p:nvGrpSpPr>
      <p:grpSpPr>
        <a:xfrm>
          <a:off x="0" y="0"/>
          <a:ext cx="0" cy="0"/>
          <a:chOff x="0" y="0"/>
          <a:chExt cx="0" cy="0"/>
        </a:xfrm>
      </p:grpSpPr>
      <p:pic>
        <p:nvPicPr>
          <p:cNvPr id="128" name="Image" descr="Image"/>
          <p:cNvPicPr>
            <a:picLocks/>
          </p:cNvPicPr>
          <p:nvPr/>
        </p:nvPicPr>
        <p:blipFill>
          <a:blip r:embed="rId2"/>
          <a:stretch>
            <a:fillRect/>
          </a:stretch>
        </p:blipFill>
        <p:spPr>
          <a:xfrm>
            <a:off x="-55188" y="-13956"/>
            <a:ext cx="13467900" cy="9878285"/>
          </a:xfrm>
          <a:prstGeom prst="rect">
            <a:avLst/>
          </a:prstGeom>
          <a:ln w="12700">
            <a:miter lim="400000"/>
          </a:ln>
        </p:spPr>
      </p:pic>
      <p:sp>
        <p:nvSpPr>
          <p:cNvPr id="129" name="Line"/>
          <p:cNvSpPr>
            <a:spLocks noGrp="1"/>
          </p:cNvSpPr>
          <p:nvPr>
            <p:ph type="body" idx="13"/>
          </p:nvPr>
        </p:nvSpPr>
        <p:spPr>
          <a:xfrm>
            <a:off x="564510" y="8458541"/>
            <a:ext cx="11875780" cy="3"/>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0" name="Double standards in marriages in Medieval Europe"/>
          <p:cNvSpPr txBox="1">
            <a:spLocks noGrp="1"/>
          </p:cNvSpPr>
          <p:nvPr>
            <p:ph type="ctrTitle"/>
          </p:nvPr>
        </p:nvSpPr>
        <p:spPr>
          <a:xfrm>
            <a:off x="1062695" y="4081276"/>
            <a:ext cx="11861801" cy="5181600"/>
          </a:xfrm>
          <a:prstGeom prst="rect">
            <a:avLst/>
          </a:prstGeom>
        </p:spPr>
        <p:txBody>
          <a:bodyPr/>
          <a:lstStyle>
            <a:lvl1pPr>
              <a:defRPr>
                <a:solidFill>
                  <a:srgbClr val="FFFFFF"/>
                </a:solidFill>
              </a:defRPr>
            </a:lvl1pPr>
          </a:lstStyle>
          <a:p>
            <a:r>
              <a:t>Double standards in marriages in Medieval Europe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p:cNvPicPr>
          <p:nvPr/>
        </p:nvPicPr>
        <p:blipFill>
          <a:blip r:embed="rId2"/>
          <a:stretch>
            <a:fillRect/>
          </a:stretch>
        </p:blipFill>
        <p:spPr>
          <a:xfrm>
            <a:off x="-120937" y="-116749"/>
            <a:ext cx="13246674" cy="9987098"/>
          </a:xfrm>
          <a:prstGeom prst="rect">
            <a:avLst/>
          </a:prstGeom>
          <a:ln w="12700">
            <a:miter lim="400000"/>
          </a:ln>
        </p:spPr>
      </p:pic>
      <p:sp>
        <p:nvSpPr>
          <p:cNvPr id="172" name="Line"/>
          <p:cNvSpPr>
            <a:spLocks noGrp="1"/>
          </p:cNvSpPr>
          <p:nvPr>
            <p:ph type="body" idx="13"/>
          </p:nvPr>
        </p:nvSpPr>
        <p:spPr>
          <a:xfrm>
            <a:off x="197081" y="1092200"/>
            <a:ext cx="11861801"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3" name="Marriage standards for men"/>
          <p:cNvSpPr txBox="1">
            <a:spLocks noGrp="1"/>
          </p:cNvSpPr>
          <p:nvPr>
            <p:ph type="title"/>
          </p:nvPr>
        </p:nvSpPr>
        <p:spPr>
          <a:xfrm>
            <a:off x="84756" y="174752"/>
            <a:ext cx="11861801" cy="723901"/>
          </a:xfrm>
          <a:prstGeom prst="rect">
            <a:avLst/>
          </a:prstGeom>
        </p:spPr>
        <p:txBody>
          <a:bodyPr/>
          <a:lstStyle>
            <a:lvl1pPr defTabSz="543305">
              <a:spcBef>
                <a:spcPts val="2100"/>
              </a:spcBef>
              <a:defRPr sz="4836">
                <a:solidFill>
                  <a:srgbClr val="FFFFFF"/>
                </a:solidFill>
              </a:defRPr>
            </a:lvl1pPr>
          </a:lstStyle>
          <a:p>
            <a:r>
              <a:t>Marriage standards for men</a:t>
            </a:r>
          </a:p>
        </p:txBody>
      </p:sp>
      <p:sp>
        <p:nvSpPr>
          <p:cNvPr id="174" name="Men were supposed to be leaders and strong…"/>
          <p:cNvSpPr txBox="1">
            <a:spLocks noGrp="1"/>
          </p:cNvSpPr>
          <p:nvPr>
            <p:ph type="body" idx="1"/>
          </p:nvPr>
        </p:nvSpPr>
        <p:spPr>
          <a:xfrm>
            <a:off x="197081" y="1285747"/>
            <a:ext cx="11861801" cy="7226301"/>
          </a:xfrm>
          <a:prstGeom prst="rect">
            <a:avLst/>
          </a:prstGeom>
        </p:spPr>
        <p:txBody>
          <a:bodyPr/>
          <a:lstStyle/>
          <a:p>
            <a:pPr>
              <a:defRPr b="1">
                <a:solidFill>
                  <a:srgbClr val="FFFFFF"/>
                </a:solidFill>
              </a:defRPr>
            </a:pPr>
            <a:r>
              <a:t>Men were supposed to be leaders and strong</a:t>
            </a:r>
          </a:p>
          <a:p>
            <a:pPr>
              <a:defRPr b="1">
                <a:solidFill>
                  <a:srgbClr val="FFFFFF"/>
                </a:solidFill>
              </a:defRPr>
            </a:pPr>
            <a:r>
              <a:t>Provide for their family</a:t>
            </a:r>
          </a:p>
          <a:p>
            <a:pPr>
              <a:defRPr b="1">
                <a:solidFill>
                  <a:srgbClr val="FFFFFF"/>
                </a:solidFill>
              </a:defRPr>
            </a:pPr>
            <a:r>
              <a:t>Keep their woman in line they were able to beat their wives</a:t>
            </a:r>
          </a:p>
          <a:p>
            <a:pPr>
              <a:defRPr b="1">
                <a:solidFill>
                  <a:srgbClr val="FFFFFF"/>
                </a:solidFill>
              </a:defRPr>
            </a:pPr>
            <a:r>
              <a:t>Controlled assets: home, servants (if applicable), business, authoritative decisions</a:t>
            </a:r>
          </a:p>
          <a:p>
            <a:pPr>
              <a:defRPr b="1">
                <a:solidFill>
                  <a:srgbClr val="FFFFFF"/>
                </a:solidFill>
              </a:defRPr>
            </a:pPr>
            <a:r>
              <a:t>Held high in society </a:t>
            </a:r>
          </a:p>
          <a:p>
            <a:pPr>
              <a:defRPr b="1">
                <a:solidFill>
                  <a:srgbClr val="FFFFFF"/>
                </a:solidFill>
              </a:defRPr>
            </a:pPr>
            <a:r>
              <a:t>Known to be the stronger gender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p:cNvPicPr>
          <p:nvPr/>
        </p:nvPicPr>
        <p:blipFill>
          <a:blip r:embed="rId2"/>
          <a:stretch>
            <a:fillRect/>
          </a:stretch>
        </p:blipFill>
        <p:spPr>
          <a:xfrm>
            <a:off x="7479637" y="-66212"/>
            <a:ext cx="5515293" cy="3523183"/>
          </a:xfrm>
          <a:prstGeom prst="rect">
            <a:avLst/>
          </a:prstGeom>
          <a:ln w="12700">
            <a:miter lim="400000"/>
          </a:ln>
        </p:spPr>
      </p:pic>
      <p:sp>
        <p:nvSpPr>
          <p:cNvPr id="177" name="Line"/>
          <p:cNvSpPr>
            <a:spLocks noGrp="1"/>
          </p:cNvSpPr>
          <p:nvPr>
            <p:ph type="body" idx="13"/>
          </p:nvPr>
        </p:nvSpPr>
        <p:spPr>
          <a:xfrm>
            <a:off x="431800" y="120015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8" name="Double standards in action"/>
          <p:cNvSpPr txBox="1">
            <a:spLocks noGrp="1"/>
          </p:cNvSpPr>
          <p:nvPr>
            <p:ph type="title"/>
          </p:nvPr>
        </p:nvSpPr>
        <p:spPr>
          <a:xfrm>
            <a:off x="431800" y="355600"/>
            <a:ext cx="11861800" cy="723900"/>
          </a:xfrm>
          <a:prstGeom prst="rect">
            <a:avLst/>
          </a:prstGeom>
        </p:spPr>
        <p:txBody>
          <a:bodyPr/>
          <a:lstStyle>
            <a:lvl1pPr defTabSz="543305">
              <a:spcBef>
                <a:spcPts val="2100"/>
              </a:spcBef>
              <a:defRPr sz="4836">
                <a:solidFill>
                  <a:srgbClr val="000000"/>
                </a:solidFill>
              </a:defRPr>
            </a:lvl1pPr>
          </a:lstStyle>
          <a:p>
            <a:r>
              <a:t>Double standards in action</a:t>
            </a:r>
          </a:p>
        </p:txBody>
      </p:sp>
      <p:sp>
        <p:nvSpPr>
          <p:cNvPr id="179" name="An example of double standards with Adultery.…"/>
          <p:cNvSpPr txBox="1">
            <a:spLocks noGrp="1"/>
          </p:cNvSpPr>
          <p:nvPr>
            <p:ph type="body" idx="1"/>
          </p:nvPr>
        </p:nvSpPr>
        <p:spPr>
          <a:xfrm>
            <a:off x="443110" y="1320800"/>
            <a:ext cx="12118580" cy="7705219"/>
          </a:xfrm>
          <a:prstGeom prst="rect">
            <a:avLst/>
          </a:prstGeom>
        </p:spPr>
        <p:txBody>
          <a:bodyPr/>
          <a:lstStyle/>
          <a:p>
            <a:pPr marL="0" indent="0" defTabSz="182880">
              <a:spcBef>
                <a:spcPts val="0"/>
              </a:spcBef>
              <a:buSzTx/>
              <a:buFontTx/>
              <a:buNone/>
              <a:defRPr sz="1680" b="1">
                <a:solidFill>
                  <a:srgbClr val="000000"/>
                </a:solidFill>
                <a:latin typeface="Times New Roman"/>
                <a:ea typeface="Times New Roman"/>
                <a:cs typeface="Times New Roman"/>
                <a:sym typeface="Times New Roman"/>
              </a:defRPr>
            </a:pPr>
            <a:r>
              <a:t>An example of double standards with Adultery. </a:t>
            </a:r>
          </a:p>
          <a:p>
            <a:pPr marL="0" indent="0" defTabSz="182880">
              <a:spcBef>
                <a:spcPts val="0"/>
              </a:spcBef>
              <a:buSzTx/>
              <a:buFontTx/>
              <a:buNone/>
              <a:defRPr sz="1680" b="1">
                <a:solidFill>
                  <a:srgbClr val="000000"/>
                </a:solidFill>
                <a:latin typeface="Times New Roman"/>
                <a:ea typeface="Times New Roman"/>
                <a:cs typeface="Times New Roman"/>
                <a:sym typeface="Times New Roman"/>
              </a:defRPr>
            </a:pPr>
            <a:r>
              <a:t>It was not always the woman that got in trouble.</a:t>
            </a:r>
          </a:p>
          <a:p>
            <a:pPr marL="123348" indent="-123348" defTabSz="182880">
              <a:lnSpc>
                <a:spcPct val="150000"/>
              </a:lnSpc>
              <a:spcBef>
                <a:spcPts val="0"/>
              </a:spcBef>
              <a:defRPr sz="1880">
                <a:solidFill>
                  <a:srgbClr val="000000"/>
                </a:solidFill>
                <a:latin typeface="Times New Roman"/>
                <a:ea typeface="Times New Roman"/>
                <a:cs typeface="Times New Roman"/>
                <a:sym typeface="Times New Roman"/>
              </a:defRPr>
            </a:pPr>
            <a:endParaRP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r>
              <a:t>Premodern societies are widely known to have had such a double</a:t>
            </a:r>
          </a:p>
          <a:p>
            <a:pPr marL="0" indent="0" defTabSz="182880">
              <a:lnSpc>
                <a:spcPct val="150000"/>
              </a:lnSpc>
              <a:spcBef>
                <a:spcPts val="0"/>
              </a:spcBef>
              <a:buSzTx/>
              <a:buFontTx/>
              <a:buNone/>
              <a:defRPr sz="1800">
                <a:solidFill>
                  <a:srgbClr val="000000"/>
                </a:solidFill>
                <a:latin typeface="Times New Roman"/>
                <a:ea typeface="Times New Roman"/>
                <a:cs typeface="Times New Roman"/>
                <a:sym typeface="Times New Roman"/>
              </a:defRPr>
            </a:pPr>
            <a:r>
              <a:t> standard, and medieval Europe is often put forward as an example</a:t>
            </a:r>
          </a:p>
          <a:p>
            <a:pPr marL="0" indent="0" defTabSz="182880">
              <a:lnSpc>
                <a:spcPct val="150000"/>
              </a:lnSpc>
              <a:spcBef>
                <a:spcPts val="0"/>
              </a:spcBef>
              <a:buSzTx/>
              <a:buFontTx/>
              <a:buNone/>
              <a:defRPr sz="1800">
                <a:solidFill>
                  <a:srgbClr val="000000"/>
                </a:solidFill>
                <a:latin typeface="Times New Roman"/>
                <a:ea typeface="Times New Roman"/>
                <a:cs typeface="Times New Roman"/>
                <a:sym typeface="Times New Roman"/>
              </a:defRPr>
            </a:pPr>
            <a:r>
              <a:t> of such a time and place. (206)</a:t>
            </a: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endParaRP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r>
              <a:t>According to Jacques Rossiaud, in medieval Europe female adultery, and only female adultery, “was always very rigorously punished.” This double standard happened regardless of Christian teachings that prohibited male adultery. (206)</a:t>
            </a: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endParaRP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r>
              <a:t>Ruth Karras wrote in 2005: “Adultery by women was far more serious than that by men. The church did preach equality in this area, that it was just as bad for a married man to violate his marriage vow as for a woman to do so. In practice, however, adultery was treated more seriously in cases where the woman was married.” As Karras explained, female, not male, adultery cast doubt on paternity and was also “part of a more generalized fear and distrust of feminine independence.” (206)</a:t>
            </a:r>
          </a:p>
          <a:p>
            <a:pPr marL="123348" indent="-123348" defTabSz="182880">
              <a:lnSpc>
                <a:spcPct val="150000"/>
              </a:lnSpc>
              <a:spcBef>
                <a:spcPts val="0"/>
              </a:spcBef>
              <a:defRPr sz="1800">
                <a:solidFill>
                  <a:srgbClr val="000000"/>
                </a:solidFill>
                <a:latin typeface="Times New Roman"/>
                <a:ea typeface="Times New Roman"/>
                <a:cs typeface="Times New Roman"/>
                <a:sym typeface="Times New Roman"/>
              </a:defRPr>
            </a:pPr>
            <a:endParaRPr/>
          </a:p>
          <a:p>
            <a:pPr marL="118099" indent="-118099" defTabSz="182880">
              <a:lnSpc>
                <a:spcPct val="150000"/>
              </a:lnSpc>
              <a:spcBef>
                <a:spcPts val="0"/>
              </a:spcBef>
              <a:defRPr sz="1880">
                <a:solidFill>
                  <a:srgbClr val="000000"/>
                </a:solidFill>
                <a:latin typeface="Times New Roman"/>
                <a:ea typeface="Times New Roman"/>
                <a:cs typeface="Times New Roman"/>
                <a:sym typeface="Times New Roman"/>
              </a:defRPr>
            </a:pPr>
            <a:r>
              <a:rPr sz="1800"/>
              <a:t>For Shannon McSheffrey, the prosecution of male adulterers and fornicators in late medieval London was part of a civic culture that emphasized the duty of a respectable man both to exercise sexual restraint and to ensure that those in his power </a:t>
            </a:r>
            <a:r>
              <a:t>exercised similar restraint. (207)</a:t>
            </a:r>
          </a:p>
          <a:p>
            <a:pPr marL="101581" indent="-101581" defTabSz="182880">
              <a:lnSpc>
                <a:spcPct val="150000"/>
              </a:lnSpc>
              <a:spcBef>
                <a:spcPts val="0"/>
              </a:spcBef>
              <a:defRPr sz="1680">
                <a:solidFill>
                  <a:srgbClr val="000000"/>
                </a:solidFill>
                <a:latin typeface="Times New Roman"/>
                <a:ea typeface="Times New Roman"/>
                <a:cs typeface="Times New Roman"/>
                <a:sym typeface="Times New Roman"/>
              </a:defRPr>
            </a:pPr>
            <a:endParaRPr/>
          </a:p>
          <a:p>
            <a:pPr marL="101581" indent="-101581" defTabSz="182880">
              <a:lnSpc>
                <a:spcPct val="150000"/>
              </a:lnSpc>
              <a:spcBef>
                <a:spcPts val="0"/>
              </a:spcBef>
              <a:defRPr sz="1680">
                <a:solidFill>
                  <a:srgbClr val="000000"/>
                </a:solidFill>
                <a:latin typeface="Times New Roman"/>
                <a:ea typeface="Times New Roman"/>
                <a:cs typeface="Times New Roman"/>
                <a:sym typeface="Times New Roman"/>
              </a:defRPr>
            </a:pPr>
            <a:endParaRPr/>
          </a:p>
          <a:p>
            <a:pPr marL="0" indent="0" defTabSz="182880">
              <a:lnSpc>
                <a:spcPct val="1500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a:p>
            <a:pPr marL="0" indent="0" defTabSz="182880">
              <a:lnSpc>
                <a:spcPts val="2500"/>
              </a:lnSpc>
              <a:spcBef>
                <a:spcPts val="0"/>
              </a:spcBef>
              <a:buSzTx/>
              <a:buFontTx/>
              <a:buNone/>
              <a:defRPr sz="1680">
                <a:solidFill>
                  <a:srgbClr val="000000"/>
                </a:solidFill>
                <a:latin typeface="Times New Roman"/>
                <a:ea typeface="Times New Roman"/>
                <a:cs typeface="Times New Roman"/>
                <a:sym typeface="Times New Roman"/>
              </a:defRPr>
            </a:pPr>
            <a:endParaRPr/>
          </a:p>
        </p:txBody>
      </p:sp>
      <p:sp>
        <p:nvSpPr>
          <p:cNvPr id="180" name="McDougall, Sara. “The Opposite of the Double Standard: Gender, Marriage, and Adultery Prosecution in Late Medieval…"/>
          <p:cNvSpPr txBox="1"/>
          <p:nvPr/>
        </p:nvSpPr>
        <p:spPr>
          <a:xfrm>
            <a:off x="2086385" y="8751328"/>
            <a:ext cx="9369736" cy="94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50000"/>
              </a:lnSpc>
              <a:spcBef>
                <a:spcPts val="0"/>
              </a:spcBef>
              <a:defRPr sz="1500" i="0" spc="0">
                <a:solidFill>
                  <a:srgbClr val="000000"/>
                </a:solidFill>
                <a:latin typeface="Times New Roman"/>
                <a:ea typeface="Times New Roman"/>
                <a:cs typeface="Times New Roman"/>
                <a:sym typeface="Times New Roman"/>
              </a:defRPr>
            </a:lvl1pPr>
            <a:lvl2pPr defTabSz="457200">
              <a:lnSpc>
                <a:spcPct val="150000"/>
              </a:lnSpc>
              <a:spcBef>
                <a:spcPts val="0"/>
              </a:spcBef>
              <a:defRPr sz="1500" i="0" spc="0">
                <a:solidFill>
                  <a:srgbClr val="000000"/>
                </a:solidFill>
                <a:latin typeface="Times New Roman"/>
                <a:ea typeface="Times New Roman"/>
                <a:cs typeface="Times New Roman"/>
                <a:sym typeface="Times New Roman"/>
              </a:defRPr>
            </a:lvl2pPr>
          </a:lstStyle>
          <a:p>
            <a:r>
              <a:t>McDougall, Sara. “The Opposite of the Double Standard: Gender, Marriage, and Adultery Prosecution in Late Medieval </a:t>
            </a:r>
          </a:p>
          <a:p>
            <a:pPr lvl="1"/>
            <a:r>
              <a:t>France.” Journal of the History of Sexuality, vol. 23, no. 2, 2014, pp. 206–25.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ine"/>
          <p:cNvSpPr>
            <a:spLocks noGrp="1"/>
          </p:cNvSpPr>
          <p:nvPr>
            <p:ph type="body" idx="13"/>
          </p:nvPr>
        </p:nvSpPr>
        <p:spPr>
          <a:xfrm>
            <a:off x="382096" y="449326"/>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3" name="Whether a husband committed adultery or his wife did, the blame lay with the husband.…"/>
          <p:cNvSpPr txBox="1">
            <a:spLocks noGrp="1"/>
          </p:cNvSpPr>
          <p:nvPr>
            <p:ph type="body" idx="1"/>
          </p:nvPr>
        </p:nvSpPr>
        <p:spPr>
          <a:xfrm>
            <a:off x="444499" y="599802"/>
            <a:ext cx="12115801" cy="8553996"/>
          </a:xfrm>
          <a:prstGeom prst="rect">
            <a:avLst/>
          </a:prstGeom>
        </p:spPr>
        <p:txBody>
          <a:bodyPr lIns="50800" tIns="50800" rIns="50800" bIns="50800" anchor="t">
            <a:normAutofit/>
          </a:bodyPr>
          <a:lstStyle/>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r>
              <a:rPr lang="en-US" sz="2450" dirty="0"/>
              <a:t> </a:t>
            </a:r>
            <a:r>
              <a:rPr sz="2400" dirty="0"/>
              <a:t>Whether a husband committed adultery or his wife did, the blame lay with the husband.</a:t>
            </a:r>
            <a:endParaRPr lang="en-US" sz="2400" dirty="0"/>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endParaRPr sz="2400" dirty="0"/>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r>
              <a:rPr lang="en-US" sz="2400" dirty="0"/>
              <a:t> </a:t>
            </a:r>
            <a:r>
              <a:rPr sz="2400" dirty="0"/>
              <a:t>Reasons why men were mostly to blame:</a:t>
            </a:r>
          </a:p>
          <a:p>
            <a:pPr marL="770255" lvl="1" indent="-365760" defTabSz="393192">
              <a:lnSpc>
                <a:spcPct val="150000"/>
              </a:lnSpc>
              <a:spcBef>
                <a:spcPts val="0"/>
              </a:spcBef>
              <a:defRPr sz="2494">
                <a:solidFill>
                  <a:srgbClr val="000000"/>
                </a:solidFill>
                <a:latin typeface="Times New Roman"/>
                <a:ea typeface="Times New Roman"/>
                <a:cs typeface="Times New Roman"/>
                <a:sym typeface="Times New Roman"/>
              </a:defRPr>
            </a:pPr>
            <a:r>
              <a:rPr sz="2400" dirty="0"/>
              <a:t>men were held at a high standard in society to disgrace ones family lands on the husband/ even if it was the wife</a:t>
            </a:r>
          </a:p>
          <a:p>
            <a:pPr marL="770255" lvl="1" indent="-365760" defTabSz="393192">
              <a:lnSpc>
                <a:spcPct val="150000"/>
              </a:lnSpc>
              <a:spcBef>
                <a:spcPts val="0"/>
              </a:spcBef>
              <a:defRPr sz="2494">
                <a:solidFill>
                  <a:srgbClr val="000000"/>
                </a:solidFill>
                <a:latin typeface="Times New Roman"/>
                <a:ea typeface="Times New Roman"/>
                <a:cs typeface="Times New Roman"/>
                <a:sym typeface="Times New Roman"/>
              </a:defRPr>
            </a:pPr>
            <a:r>
              <a:rPr sz="2400" dirty="0"/>
              <a:t>men committed adultery more often than women</a:t>
            </a:r>
          </a:p>
          <a:p>
            <a:pPr marL="770255" lvl="1" indent="-365760" defTabSz="393192">
              <a:lnSpc>
                <a:spcPct val="150000"/>
              </a:lnSpc>
              <a:spcBef>
                <a:spcPts val="0"/>
              </a:spcBef>
              <a:defRPr sz="2494">
                <a:solidFill>
                  <a:srgbClr val="000000"/>
                </a:solidFill>
                <a:latin typeface="Times New Roman"/>
                <a:ea typeface="Times New Roman"/>
                <a:cs typeface="Times New Roman"/>
                <a:sym typeface="Times New Roman"/>
              </a:defRPr>
            </a:pPr>
            <a:r>
              <a:rPr sz="2400" dirty="0"/>
              <a:t>most of the men were the women’s lovers and the idea of financial gain with fines.</a:t>
            </a:r>
            <a:r>
              <a:rPr lang="en-US" sz="2400" dirty="0"/>
              <a:t> </a:t>
            </a:r>
            <a:endParaRPr sz="2400" dirty="0"/>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endParaRPr sz="2400" dirty="0"/>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r>
              <a:rPr lang="en-US" sz="2400" dirty="0"/>
              <a:t> </a:t>
            </a:r>
            <a:r>
              <a:rPr sz="2400" dirty="0"/>
              <a:t>The thought of being able to gain more money is a big reason men could have been prosecuted more. They were the ones that controlled the money most of the time. The courts, church or whomever dealing with the case would have found a better financial gain blaming the man</a:t>
            </a:r>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endParaRPr sz="2400" dirty="0"/>
          </a:p>
          <a:p>
            <a:pPr marL="151130" indent="-151130" defTabSz="393192">
              <a:lnSpc>
                <a:spcPct val="150000"/>
              </a:lnSpc>
              <a:spcBef>
                <a:spcPts val="0"/>
              </a:spcBef>
              <a:defRPr sz="2494">
                <a:solidFill>
                  <a:srgbClr val="000000"/>
                </a:solidFill>
                <a:latin typeface="Times New Roman"/>
                <a:ea typeface="Times New Roman"/>
                <a:cs typeface="Times New Roman"/>
                <a:sym typeface="Times New Roman"/>
              </a:defRPr>
            </a:pPr>
            <a:r>
              <a:rPr lang="en-US" sz="2400" dirty="0"/>
              <a:t> </a:t>
            </a:r>
            <a:r>
              <a:rPr sz="2400" dirty="0"/>
              <a:t>We are already in a position to draw some important conclusions about the supposed double standard. As seen here, local courts in northern France made use of their powers to prosecute adultery as a tool to punish men rather than women and more husbands than wives. (225)</a:t>
            </a:r>
          </a:p>
        </p:txBody>
      </p:sp>
      <p:sp>
        <p:nvSpPr>
          <p:cNvPr id="184" name="McDougall, Sara. “The Opposite of the Double Standard: Gender, Marriage, and Adultery Prosecution in Late Medieval…"/>
          <p:cNvSpPr txBox="1"/>
          <p:nvPr/>
        </p:nvSpPr>
        <p:spPr>
          <a:xfrm>
            <a:off x="1981124" y="9130021"/>
            <a:ext cx="9369736" cy="629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50000"/>
              </a:lnSpc>
              <a:spcBef>
                <a:spcPts val="0"/>
              </a:spcBef>
              <a:defRPr sz="1500" i="0" spc="0">
                <a:solidFill>
                  <a:srgbClr val="000000"/>
                </a:solidFill>
                <a:latin typeface="Times New Roman"/>
                <a:ea typeface="Times New Roman"/>
                <a:cs typeface="Times New Roman"/>
                <a:sym typeface="Times New Roman"/>
              </a:defRPr>
            </a:lvl1pPr>
            <a:lvl2pPr defTabSz="457200">
              <a:lnSpc>
                <a:spcPct val="150000"/>
              </a:lnSpc>
              <a:spcBef>
                <a:spcPts val="0"/>
              </a:spcBef>
              <a:defRPr sz="1500" i="0" spc="0">
                <a:solidFill>
                  <a:srgbClr val="000000"/>
                </a:solidFill>
                <a:latin typeface="Times New Roman"/>
                <a:ea typeface="Times New Roman"/>
                <a:cs typeface="Times New Roman"/>
                <a:sym typeface="Times New Roman"/>
              </a:defRPr>
            </a:lvl2pPr>
          </a:lstStyle>
          <a:p>
            <a:r>
              <a:t>McDougall, Sara. “The Opposite of the Double Standard: Gender, Marriage, and Adultery Prosecution in Late Medieval </a:t>
            </a:r>
          </a:p>
          <a:p>
            <a:pPr lvl="1"/>
            <a:r>
              <a:t>France.” Journal of the History of Sexuality, vol. 23, no. 2, 2014, pp. 206–25.</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Line"/>
          <p:cNvSpPr>
            <a:spLocks noGrp="1"/>
          </p:cNvSpPr>
          <p:nvPr>
            <p:ph type="body" idx="13"/>
          </p:nvPr>
        </p:nvSpPr>
        <p:spPr>
          <a:xfrm>
            <a:off x="330200" y="5715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7" name="We usually think of premodern European adultery laws and the courts that applied these laws as intended to punish women’s illicit sex while condoning men’s illicit sex. This is not how late medieval courts operated. Instead, courts punished men for adultery, particularly husbands, while punishing only a fraction of female offenders. (225)…"/>
          <p:cNvSpPr txBox="1">
            <a:spLocks noGrp="1"/>
          </p:cNvSpPr>
          <p:nvPr>
            <p:ph type="body" idx="1"/>
          </p:nvPr>
        </p:nvSpPr>
        <p:spPr>
          <a:xfrm>
            <a:off x="330199" y="817787"/>
            <a:ext cx="12344401" cy="7918336"/>
          </a:xfrm>
          <a:prstGeom prst="rect">
            <a:avLst/>
          </a:prstGeom>
        </p:spPr>
        <p:txBody>
          <a:bodyPr/>
          <a:lstStyle/>
          <a:p>
            <a:pPr marL="176212" indent="-176212" defTabSz="457200">
              <a:lnSpc>
                <a:spcPct val="150000"/>
              </a:lnSpc>
              <a:spcBef>
                <a:spcPts val="0"/>
              </a:spcBef>
              <a:defRPr sz="1800">
                <a:solidFill>
                  <a:srgbClr val="000000"/>
                </a:solidFill>
                <a:latin typeface="Times New Roman"/>
                <a:ea typeface="Times New Roman"/>
                <a:cs typeface="Times New Roman"/>
                <a:sym typeface="Times New Roman"/>
              </a:defRPr>
            </a:pPr>
            <a:endParaRPr/>
          </a:p>
          <a:p>
            <a:pPr marL="176212" indent="-176212" defTabSz="457200">
              <a:lnSpc>
                <a:spcPct val="200000"/>
              </a:lnSpc>
              <a:spcBef>
                <a:spcPts val="0"/>
              </a:spcBef>
              <a:defRPr sz="2300">
                <a:solidFill>
                  <a:srgbClr val="000000"/>
                </a:solidFill>
                <a:latin typeface="Times New Roman"/>
                <a:ea typeface="Times New Roman"/>
                <a:cs typeface="Times New Roman"/>
                <a:sym typeface="Times New Roman"/>
              </a:defRPr>
            </a:pPr>
            <a:r>
              <a:t>We usually think of premodern European adultery laws and the courts that applied these laws as intended to punish women’s illicit sex while condoning men’s illicit sex. This is not how late medieval courts operated. Instead, courts punished men for adultery, particularly husbands, while punishing only a fraction of female offenders. (225)</a:t>
            </a:r>
          </a:p>
          <a:p>
            <a:pPr marL="176212" indent="-176212" defTabSz="457200">
              <a:lnSpc>
                <a:spcPct val="200000"/>
              </a:lnSpc>
              <a:spcBef>
                <a:spcPts val="0"/>
              </a:spcBef>
              <a:defRPr sz="2300">
                <a:solidFill>
                  <a:srgbClr val="000000"/>
                </a:solidFill>
                <a:latin typeface="Times New Roman"/>
                <a:ea typeface="Times New Roman"/>
                <a:cs typeface="Times New Roman"/>
                <a:sym typeface="Times New Roman"/>
              </a:defRPr>
            </a:pPr>
            <a:endParaRPr/>
          </a:p>
          <a:p>
            <a:pPr marL="176212" indent="-176212" defTabSz="457200">
              <a:lnSpc>
                <a:spcPct val="200000"/>
              </a:lnSpc>
              <a:spcBef>
                <a:spcPts val="0"/>
              </a:spcBef>
              <a:defRPr sz="2300">
                <a:solidFill>
                  <a:srgbClr val="000000"/>
                </a:solidFill>
                <a:latin typeface="Times New Roman"/>
                <a:ea typeface="Times New Roman"/>
                <a:cs typeface="Times New Roman"/>
                <a:sym typeface="Times New Roman"/>
              </a:defRPr>
            </a:pPr>
            <a:r>
              <a:t>Such a reversal of our expectations of a gendered double standard calls for more detailed analysis of adultery and marital status in the later Middle Ages and the role of local courts in the regulation of marriage and social practice. If, in fact, these men were punished primarily as wives’ lovers, female adultery still mattered more than male adultery, even as men were punished more often (225)</a:t>
            </a:r>
          </a:p>
        </p:txBody>
      </p:sp>
      <p:sp>
        <p:nvSpPr>
          <p:cNvPr id="188" name="McDougall, Sara. “The Opposite of the Double Standard: Gender, Marriage, and Adultery Prosecution in Late Medieval…"/>
          <p:cNvSpPr txBox="1"/>
          <p:nvPr/>
        </p:nvSpPr>
        <p:spPr>
          <a:xfrm>
            <a:off x="1817532" y="8955469"/>
            <a:ext cx="9914933" cy="629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50000"/>
              </a:lnSpc>
              <a:spcBef>
                <a:spcPts val="0"/>
              </a:spcBef>
              <a:defRPr sz="1500" i="0" spc="0">
                <a:solidFill>
                  <a:srgbClr val="000000"/>
                </a:solidFill>
                <a:latin typeface="Times New Roman"/>
                <a:ea typeface="Times New Roman"/>
                <a:cs typeface="Times New Roman"/>
                <a:sym typeface="Times New Roman"/>
              </a:defRPr>
            </a:lvl1pPr>
            <a:lvl2pPr defTabSz="457200">
              <a:lnSpc>
                <a:spcPct val="150000"/>
              </a:lnSpc>
              <a:spcBef>
                <a:spcPts val="0"/>
              </a:spcBef>
              <a:defRPr sz="1500" i="0" spc="0">
                <a:solidFill>
                  <a:srgbClr val="000000"/>
                </a:solidFill>
                <a:latin typeface="Times New Roman"/>
                <a:ea typeface="Times New Roman"/>
                <a:cs typeface="Times New Roman"/>
                <a:sym typeface="Times New Roman"/>
              </a:defRPr>
            </a:lvl2pPr>
          </a:lstStyle>
          <a:p>
            <a:r>
              <a:t>McDougall, Sara. “The Opposite of the Double Standard: Gender, Marriage, and Adultery Prosecution in Late Medieval </a:t>
            </a:r>
          </a:p>
          <a:p>
            <a:pPr lvl="1"/>
            <a:r>
              <a:t>France.” Journal of the History of Sexuality, vol. 23, no. 2, 2014, pp. 206–25.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stretch>
            <a:fillRect/>
          </a:stretch>
        </p:blipFill>
        <p:spPr>
          <a:xfrm>
            <a:off x="8153139" y="0"/>
            <a:ext cx="4883411" cy="3260869"/>
          </a:xfrm>
          <a:prstGeom prst="rect">
            <a:avLst/>
          </a:prstGeom>
          <a:ln w="12700">
            <a:miter lim="400000"/>
          </a:ln>
        </p:spPr>
      </p:pic>
      <p:sp>
        <p:nvSpPr>
          <p:cNvPr id="190"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1" name="Double standards in action"/>
          <p:cNvSpPr txBox="1">
            <a:spLocks noGrp="1"/>
          </p:cNvSpPr>
          <p:nvPr>
            <p:ph type="title"/>
          </p:nvPr>
        </p:nvSpPr>
        <p:spPr>
          <a:xfrm>
            <a:off x="571500" y="723900"/>
            <a:ext cx="7426909" cy="723900"/>
          </a:xfrm>
          <a:prstGeom prst="rect">
            <a:avLst/>
          </a:prstGeom>
        </p:spPr>
        <p:txBody>
          <a:bodyPr>
            <a:normAutofit fontScale="90000"/>
          </a:bodyPr>
          <a:lstStyle>
            <a:lvl1pPr defTabSz="543305">
              <a:spcBef>
                <a:spcPts val="2100"/>
              </a:spcBef>
              <a:defRPr sz="4836">
                <a:solidFill>
                  <a:srgbClr val="000000"/>
                </a:solidFill>
              </a:defRPr>
            </a:lvl1pPr>
          </a:lstStyle>
          <a:p>
            <a:r>
              <a:t>Double standards in action</a:t>
            </a:r>
          </a:p>
        </p:txBody>
      </p:sp>
      <p:sp>
        <p:nvSpPr>
          <p:cNvPr id="192" name="In May 1424, Silona Calverie sued her husband Johan for…"/>
          <p:cNvSpPr txBox="1">
            <a:spLocks noGrp="1"/>
          </p:cNvSpPr>
          <p:nvPr>
            <p:ph type="body" idx="1"/>
          </p:nvPr>
        </p:nvSpPr>
        <p:spPr>
          <a:xfrm>
            <a:off x="396037" y="1805428"/>
            <a:ext cx="11861800" cy="7226300"/>
          </a:xfrm>
          <a:prstGeom prst="rect">
            <a:avLst/>
          </a:prstGeom>
        </p:spPr>
        <p:txBody>
          <a:bodyPr lIns="50800" tIns="50800" rIns="50800" bIns="50800" anchor="t">
            <a:noAutofit/>
          </a:bodyPr>
          <a:lstStyle/>
          <a:p>
            <a:pPr marL="125095" indent="-125095" defTabSz="324611">
              <a:lnSpc>
                <a:spcPct val="200000"/>
              </a:lnSpc>
              <a:spcBef>
                <a:spcPts val="0"/>
              </a:spcBef>
              <a:defRPr sz="2059">
                <a:solidFill>
                  <a:srgbClr val="000000"/>
                </a:solidFill>
                <a:latin typeface="Times New Roman"/>
                <a:ea typeface="Times New Roman"/>
                <a:cs typeface="Times New Roman"/>
                <a:sym typeface="Times New Roman"/>
              </a:defRPr>
            </a:pPr>
            <a:r>
              <a:rPr sz="2000" dirty="0"/>
              <a:t>In May 1424, Silona </a:t>
            </a:r>
            <a:r>
              <a:rPr sz="2000" dirty="0" err="1"/>
              <a:t>Calverie</a:t>
            </a:r>
            <a:r>
              <a:rPr sz="2000" dirty="0"/>
              <a:t> sued her husband Johan for</a:t>
            </a:r>
            <a:r>
              <a:rPr lang="en-US" sz="2000" dirty="0"/>
              <a:t> </a:t>
            </a:r>
          </a:p>
          <a:p>
            <a:pPr marL="0" indent="0" defTabSz="324611">
              <a:lnSpc>
                <a:spcPct val="200000"/>
              </a:lnSpc>
              <a:spcBef>
                <a:spcPts val="0"/>
              </a:spcBef>
              <a:buSzTx/>
              <a:buFontTx/>
              <a:buNone/>
              <a:defRPr sz="2059">
                <a:solidFill>
                  <a:srgbClr val="000000"/>
                </a:solidFill>
                <a:latin typeface="Times New Roman"/>
                <a:ea typeface="Times New Roman"/>
                <a:cs typeface="Times New Roman"/>
                <a:sym typeface="Times New Roman"/>
              </a:defRPr>
            </a:pPr>
            <a:r>
              <a:rPr sz="2000" dirty="0"/>
              <a:t>the restitution of her dowry and for a marriage separation, alleging her</a:t>
            </a:r>
          </a:p>
          <a:p>
            <a:pPr marL="0" indent="0" defTabSz="324611">
              <a:lnSpc>
                <a:spcPct val="200000"/>
              </a:lnSpc>
              <a:spcBef>
                <a:spcPts val="0"/>
              </a:spcBef>
              <a:buSzTx/>
              <a:buNone/>
              <a:defRPr sz="2059">
                <a:solidFill>
                  <a:srgbClr val="000000"/>
                </a:solidFill>
                <a:latin typeface="Times New Roman"/>
                <a:ea typeface="Times New Roman"/>
                <a:cs typeface="Times New Roman"/>
                <a:sym typeface="Times New Roman"/>
              </a:defRPr>
            </a:pPr>
            <a:r>
              <a:rPr lang="en-US" sz="2000" dirty="0"/>
              <a:t> </a:t>
            </a:r>
            <a:r>
              <a:rPr sz="2000" dirty="0"/>
              <a:t>husband Johan's fiscal and physical misdeeds.</a:t>
            </a:r>
            <a:r>
              <a:rPr lang="en-US" sz="2000" dirty="0"/>
              <a:t> </a:t>
            </a:r>
            <a:r>
              <a:rPr sz="2000" dirty="0"/>
              <a:t>She claimed that Johan</a:t>
            </a:r>
          </a:p>
          <a:p>
            <a:pPr marL="0" indent="0" defTabSz="324611">
              <a:lnSpc>
                <a:spcPct val="200000"/>
              </a:lnSpc>
              <a:spcBef>
                <a:spcPts val="0"/>
              </a:spcBef>
              <a:buSzTx/>
              <a:buNone/>
              <a:defRPr sz="2059">
                <a:solidFill>
                  <a:srgbClr val="000000"/>
                </a:solidFill>
                <a:latin typeface="Times New Roman"/>
                <a:ea typeface="Times New Roman"/>
                <a:cs typeface="Times New Roman"/>
                <a:sym typeface="Times New Roman"/>
              </a:defRPr>
            </a:pPr>
            <a:r>
              <a:rPr lang="en-US" sz="2000" dirty="0"/>
              <a:t> </a:t>
            </a:r>
            <a:r>
              <a:rPr sz="2000" dirty="0"/>
              <a:t>had usurped her rights in the property she had inherited from her father, that he beat her, and, in the climax of her story, that he had thrown her out of her house and then imprisoned her in a small room and forced her to subsist only on bread and water. (35)</a:t>
            </a:r>
          </a:p>
          <a:p>
            <a:pPr marL="208280" indent="-208280" defTabSz="324611">
              <a:lnSpc>
                <a:spcPct val="200000"/>
              </a:lnSpc>
              <a:spcBef>
                <a:spcPts val="0"/>
              </a:spcBef>
              <a:defRPr sz="2059">
                <a:solidFill>
                  <a:srgbClr val="000000"/>
                </a:solidFill>
                <a:latin typeface="Times New Roman"/>
                <a:ea typeface="Times New Roman"/>
                <a:cs typeface="Times New Roman"/>
                <a:sym typeface="Times New Roman"/>
              </a:defRPr>
            </a:pPr>
            <a:r>
              <a:rPr sz="2000" dirty="0"/>
              <a:t>She strategically offered an image of herself as a woman grounded in her community and worthy of judicial protection (40)</a:t>
            </a:r>
          </a:p>
          <a:p>
            <a:pPr marL="125095" indent="-125095" defTabSz="324611">
              <a:lnSpc>
                <a:spcPct val="200000"/>
              </a:lnSpc>
              <a:spcBef>
                <a:spcPts val="0"/>
              </a:spcBef>
              <a:defRPr sz="2059">
                <a:solidFill>
                  <a:srgbClr val="000000"/>
                </a:solidFill>
                <a:latin typeface="Times New Roman"/>
                <a:ea typeface="Times New Roman"/>
                <a:cs typeface="Times New Roman"/>
                <a:sym typeface="Times New Roman"/>
              </a:defRPr>
            </a:pPr>
            <a:r>
              <a:rPr sz="2000" dirty="0"/>
              <a:t>While suing to regain control over one’s dowry was not always connected with a suit to end a marriage, it was a necessary positioning for women seeking to separate from their husbands. In her study of two hundred cases of marital separation in early modern Nantes, historian Julie Hardwick has found that physical abuse alone did not provide sufficient grounds for marital separation. (40)</a:t>
            </a:r>
          </a:p>
        </p:txBody>
      </p:sp>
      <p:sp>
        <p:nvSpPr>
          <p:cNvPr id="193" name="McDonough, Susan. “She Said, He Said, and they Said: Claims of Abuse and a Community’s Response in Late Medieval…"/>
          <p:cNvSpPr txBox="1"/>
          <p:nvPr/>
        </p:nvSpPr>
        <p:spPr>
          <a:xfrm>
            <a:off x="2661398" y="9141305"/>
            <a:ext cx="8825460" cy="598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50000"/>
              </a:lnSpc>
              <a:spcBef>
                <a:spcPts val="0"/>
              </a:spcBef>
              <a:defRPr sz="1400" i="0" spc="0">
                <a:solidFill>
                  <a:srgbClr val="000000"/>
                </a:solidFill>
                <a:latin typeface="Times New Roman"/>
                <a:ea typeface="Times New Roman"/>
                <a:cs typeface="Times New Roman"/>
                <a:sym typeface="Times New Roman"/>
              </a:defRPr>
            </a:lvl1pPr>
            <a:lvl2pPr defTabSz="457200">
              <a:lnSpc>
                <a:spcPct val="150000"/>
              </a:lnSpc>
              <a:spcBef>
                <a:spcPts val="0"/>
              </a:spcBef>
              <a:defRPr sz="1400" i="0" spc="0">
                <a:solidFill>
                  <a:srgbClr val="000000"/>
                </a:solidFill>
                <a:latin typeface="Times New Roman"/>
                <a:ea typeface="Times New Roman"/>
                <a:cs typeface="Times New Roman"/>
                <a:sym typeface="Times New Roman"/>
              </a:defRPr>
            </a:lvl2pPr>
          </a:lstStyle>
          <a:p>
            <a:r>
              <a:t>McDonough, Susan. “She Said, He Said, and they Said: Claims of Abuse and a Community’s Response in Late Medieval </a:t>
            </a:r>
          </a:p>
          <a:p>
            <a:pPr lvl="1"/>
            <a:r>
              <a:t>Marseille.” Journal of Women’s History, vol. 19, no. 4, 2007, pp. 35-58</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Line"/>
          <p:cNvSpPr>
            <a:spLocks noGrp="1"/>
          </p:cNvSpPr>
          <p:nvPr>
            <p:ph type="body" idx="13"/>
          </p:nvPr>
        </p:nvSpPr>
        <p:spPr>
          <a:xfrm>
            <a:off x="307432" y="68033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7" name="Legally constrained from relying on family to make her case and probably without brothers to lend support, Silona called neighbors as eyewitnesses to her husband's violence. Their testimony about fighting spouses indicated a desire to restore peace to their neighborhood in a city that had been the victim of dynastic warfare. (36)…"/>
          <p:cNvSpPr txBox="1">
            <a:spLocks noGrp="1"/>
          </p:cNvSpPr>
          <p:nvPr>
            <p:ph type="body" idx="1"/>
          </p:nvPr>
        </p:nvSpPr>
        <p:spPr>
          <a:xfrm>
            <a:off x="301434" y="854215"/>
            <a:ext cx="12506821" cy="8045170"/>
          </a:xfrm>
          <a:prstGeom prst="rect">
            <a:avLst/>
          </a:prstGeom>
        </p:spPr>
        <p:txBody>
          <a:bodyPr lIns="50800" tIns="50800" rIns="50800" bIns="50800" anchor="t">
            <a:normAutofit/>
          </a:bodyPr>
          <a:lstStyle/>
          <a:p>
            <a:pPr marL="0" indent="0" defTabSz="324611">
              <a:lnSpc>
                <a:spcPts val="2600"/>
              </a:lnSpc>
              <a:spcBef>
                <a:spcPts val="0"/>
              </a:spcBef>
              <a:buSzTx/>
              <a:buFontTx/>
              <a:buNone/>
              <a:defRPr sz="1136">
                <a:solidFill>
                  <a:srgbClr val="0A0A0A"/>
                </a:solidFill>
                <a:latin typeface="Helvetica"/>
                <a:ea typeface="Helvetica"/>
                <a:cs typeface="Helvetica"/>
                <a:sym typeface="Helvetica"/>
              </a:defRPr>
            </a:pPr>
            <a:endParaRPr/>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r>
              <a:rPr lang="en-US" sz="2050" dirty="0"/>
              <a:t> </a:t>
            </a:r>
            <a:r>
              <a:rPr sz="1800" dirty="0"/>
              <a:t>Legally constrained from relying on family to make her case and probably without brothers to lend support, Silona called neighbors as eyewitnesses to her husband's violence. Their testimony about fighting spouses indicated a desire to restore peace to their neighborhood in a city that had been the victim of dynastic warfare. (36)</a:t>
            </a:r>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endParaRPr sz="1800" dirty="0"/>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r>
              <a:rPr lang="en-US" sz="1800" dirty="0"/>
              <a:t> </a:t>
            </a:r>
            <a:r>
              <a:rPr sz="1800" dirty="0"/>
              <a:t>Silona </a:t>
            </a:r>
            <a:r>
              <a:rPr sz="1800" dirty="0" err="1"/>
              <a:t>Calverie</a:t>
            </a:r>
            <a:r>
              <a:rPr sz="1800" dirty="0"/>
              <a:t> was not unique in turning to the courts to establish control over her dowry and her inheritance.</a:t>
            </a:r>
            <a:r>
              <a:rPr lang="en-US" sz="1800" dirty="0"/>
              <a:t> </a:t>
            </a:r>
            <a:r>
              <a:rPr sz="1800" dirty="0"/>
              <a:t>Like other women, she built her case both to respond to necessary legal points that justified her claim on her dowry and inheritance, but, equally importantly, to discredit her estranged husband as thoroughly as possible in their community. While she had no guarantee she was going to regain her dowry or obtain a separation, Silona's decision to go to court assured that her husband's behavior would be broadcast</a:t>
            </a:r>
            <a:r>
              <a:rPr lang="en-US" sz="1800" dirty="0"/>
              <a:t>,</a:t>
            </a:r>
            <a:r>
              <a:rPr sz="1800" dirty="0"/>
              <a:t> and the community's judgment made manifest.(36)</a:t>
            </a:r>
            <a:r>
              <a:rPr lang="en-US" sz="1800" dirty="0"/>
              <a:t> </a:t>
            </a:r>
            <a:endParaRPr sz="1800" dirty="0"/>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endParaRPr sz="1800" dirty="0"/>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r>
              <a:rPr lang="en-US" sz="1800" dirty="0"/>
              <a:t> </a:t>
            </a:r>
            <a:r>
              <a:rPr sz="1800" dirty="0"/>
              <a:t>Medieval anxieties about disruptive single women warred with anxieties about disruptive households. Especially after surviving the violent sack of Marseille, these neighborhood witnesses wanted peace restored to their quarter, and the officials desired a peaceful city. (50)</a:t>
            </a:r>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endParaRPr sz="1800" dirty="0"/>
          </a:p>
          <a:p>
            <a:pPr marL="125095" indent="-125095" defTabSz="324611">
              <a:lnSpc>
                <a:spcPct val="150000"/>
              </a:lnSpc>
              <a:spcBef>
                <a:spcPts val="0"/>
              </a:spcBef>
              <a:defRPr sz="2059">
                <a:solidFill>
                  <a:srgbClr val="000000"/>
                </a:solidFill>
                <a:latin typeface="Times New Roman"/>
                <a:ea typeface="Times New Roman"/>
                <a:cs typeface="Times New Roman"/>
                <a:sym typeface="Times New Roman"/>
              </a:defRPr>
            </a:pPr>
            <a:r>
              <a:rPr lang="en-US" sz="1800" dirty="0"/>
              <a:t> </a:t>
            </a:r>
            <a:r>
              <a:rPr sz="1800" dirty="0"/>
              <a:t>The court found him not guilty because the court had no business intervening in a marriage. Showing how mistreated women were in marriages when their husbands could get away with anything and that </a:t>
            </a:r>
            <a:r>
              <a:rPr lang="en-US" sz="1800" dirty="0" err="1"/>
              <a:t>neighbours</a:t>
            </a:r>
            <a:r>
              <a:rPr sz="1800" dirty="0"/>
              <a:t> would rather maintain good face then support one of their own.</a:t>
            </a:r>
          </a:p>
        </p:txBody>
      </p:sp>
      <p:sp>
        <p:nvSpPr>
          <p:cNvPr id="198" name="McDonough, Susan. “She Said, He Said, and they Said: Claims of Abuse and a Community’s Response in Late Medieval…"/>
          <p:cNvSpPr txBox="1"/>
          <p:nvPr/>
        </p:nvSpPr>
        <p:spPr>
          <a:xfrm>
            <a:off x="2178620" y="9046319"/>
            <a:ext cx="9447685" cy="629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50000"/>
              </a:lnSpc>
              <a:spcBef>
                <a:spcPts val="0"/>
              </a:spcBef>
              <a:defRPr sz="1500" i="0" spc="0">
                <a:solidFill>
                  <a:srgbClr val="000000"/>
                </a:solidFill>
                <a:latin typeface="Times New Roman"/>
                <a:ea typeface="Times New Roman"/>
                <a:cs typeface="Times New Roman"/>
                <a:sym typeface="Times New Roman"/>
              </a:defRPr>
            </a:lvl1pPr>
            <a:lvl2pPr defTabSz="457200">
              <a:lnSpc>
                <a:spcPct val="150000"/>
              </a:lnSpc>
              <a:spcBef>
                <a:spcPts val="0"/>
              </a:spcBef>
              <a:defRPr sz="1500" i="0" spc="0">
                <a:solidFill>
                  <a:srgbClr val="000000"/>
                </a:solidFill>
                <a:latin typeface="Times New Roman"/>
                <a:ea typeface="Times New Roman"/>
                <a:cs typeface="Times New Roman"/>
                <a:sym typeface="Times New Roman"/>
              </a:defRPr>
            </a:lvl2pPr>
          </a:lstStyle>
          <a:p>
            <a:r>
              <a:t>McDonough, Susan. “She Said, He Said, and they Said: Claims of Abuse and a Community’s Response in Late Medieval </a:t>
            </a:r>
          </a:p>
          <a:p>
            <a:pPr lvl="1"/>
            <a:r>
              <a:t>Marseille.” Journal of Women’s History, vol. 19, no. 4, 2007, pp. 35-58</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stretch>
            <a:fillRect/>
          </a:stretch>
        </p:blipFill>
        <p:spPr>
          <a:xfrm>
            <a:off x="63500" y="-107950"/>
            <a:ext cx="2394935" cy="1796201"/>
          </a:xfrm>
          <a:prstGeom prst="rect">
            <a:avLst/>
          </a:prstGeom>
          <a:ln w="12700">
            <a:miter lim="400000"/>
          </a:ln>
        </p:spPr>
      </p:pic>
      <p:sp>
        <p:nvSpPr>
          <p:cNvPr id="201" name="Line"/>
          <p:cNvSpPr>
            <a:spLocks noGrp="1"/>
          </p:cNvSpPr>
          <p:nvPr>
            <p:ph type="body" idx="13"/>
          </p:nvPr>
        </p:nvSpPr>
        <p:spPr>
          <a:xfrm>
            <a:off x="571500" y="10922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2" name="Small Review"/>
          <p:cNvSpPr txBox="1">
            <a:spLocks noGrp="1"/>
          </p:cNvSpPr>
          <p:nvPr>
            <p:ph type="title"/>
          </p:nvPr>
        </p:nvSpPr>
        <p:spPr>
          <a:xfrm>
            <a:off x="8114771" y="347067"/>
            <a:ext cx="4875162" cy="754004"/>
          </a:xfrm>
          <a:prstGeom prst="rect">
            <a:avLst/>
          </a:prstGeom>
        </p:spPr>
        <p:txBody>
          <a:bodyPr>
            <a:normAutofit fontScale="90000"/>
          </a:bodyPr>
          <a:lstStyle>
            <a:lvl1pPr defTabSz="543305">
              <a:spcBef>
                <a:spcPts val="2100"/>
              </a:spcBef>
              <a:defRPr sz="4836">
                <a:solidFill>
                  <a:srgbClr val="000000"/>
                </a:solidFill>
              </a:defRPr>
            </a:lvl1pPr>
          </a:lstStyle>
          <a:p>
            <a:r>
              <a:t>Small Review </a:t>
            </a:r>
          </a:p>
        </p:txBody>
      </p:sp>
      <p:sp>
        <p:nvSpPr>
          <p:cNvPr id="203" name="Women had more complicated standards to live up to and were expected to live up to a perfect ideal…"/>
          <p:cNvSpPr txBox="1">
            <a:spLocks noGrp="1"/>
          </p:cNvSpPr>
          <p:nvPr>
            <p:ph type="body" idx="1"/>
          </p:nvPr>
        </p:nvSpPr>
        <p:spPr>
          <a:xfrm>
            <a:off x="571499" y="1303932"/>
            <a:ext cx="12031019" cy="7809807"/>
          </a:xfrm>
          <a:prstGeom prst="rect">
            <a:avLst/>
          </a:prstGeom>
        </p:spPr>
        <p:txBody>
          <a:bodyPr/>
          <a:lstStyle/>
          <a:p>
            <a:pPr marL="194441" indent="-194441">
              <a:lnSpc>
                <a:spcPct val="200000"/>
              </a:lnSpc>
              <a:defRPr sz="2400">
                <a:solidFill>
                  <a:srgbClr val="000000"/>
                </a:solidFill>
              </a:defRPr>
            </a:pPr>
            <a:r>
              <a:t> </a:t>
            </a:r>
            <a:r>
              <a:rPr>
                <a:latin typeface="Times New Roman"/>
                <a:ea typeface="Times New Roman"/>
                <a:cs typeface="Times New Roman"/>
                <a:sym typeface="Times New Roman"/>
              </a:rPr>
              <a:t>Women had more complicated standards to live up to and were expected to live up to a perfect ideal</a:t>
            </a:r>
          </a:p>
          <a:p>
            <a:pPr lvl="1">
              <a:lnSpc>
                <a:spcPct val="200000"/>
              </a:lnSpc>
              <a:defRPr sz="2400">
                <a:solidFill>
                  <a:srgbClr val="000000"/>
                </a:solidFill>
              </a:defRPr>
            </a:pPr>
            <a:r>
              <a:rPr>
                <a:latin typeface="Times New Roman"/>
                <a:ea typeface="Times New Roman"/>
                <a:cs typeface="Times New Roman"/>
                <a:sym typeface="Times New Roman"/>
              </a:rPr>
              <a:t>The Goodman of Paris- Women should take care of the husband and try to keep a good image in front of everyone</a:t>
            </a:r>
          </a:p>
          <a:p>
            <a:pPr lvl="1">
              <a:lnSpc>
                <a:spcPct val="200000"/>
              </a:lnSpc>
              <a:defRPr sz="2400">
                <a:solidFill>
                  <a:srgbClr val="000000"/>
                </a:solidFill>
              </a:defRPr>
            </a:pPr>
            <a:r>
              <a:rPr>
                <a:latin typeface="Times New Roman"/>
                <a:ea typeface="Times New Roman"/>
                <a:cs typeface="Times New Roman"/>
                <a:sym typeface="Times New Roman"/>
              </a:rPr>
              <a:t>Women were often blamed or tied to their husbands if they did something wrong. Even if the woman had no idea what their husband was doing (Pope Inncenz III Letters)</a:t>
            </a:r>
          </a:p>
          <a:p>
            <a:pPr marL="194441" indent="-194441">
              <a:lnSpc>
                <a:spcPct val="200000"/>
              </a:lnSpc>
              <a:defRPr sz="2400">
                <a:solidFill>
                  <a:srgbClr val="000000"/>
                </a:solidFill>
                <a:latin typeface="Times New Roman"/>
                <a:ea typeface="Times New Roman"/>
                <a:cs typeface="Times New Roman"/>
                <a:sym typeface="Times New Roman"/>
              </a:defRPr>
            </a:pPr>
            <a:r>
              <a:t> Men were held at a higher standard in society. They were seen as tough and smarter than women</a:t>
            </a:r>
          </a:p>
          <a:p>
            <a:pPr marL="194441" indent="-194441">
              <a:lnSpc>
                <a:spcPct val="200000"/>
              </a:lnSpc>
              <a:defRPr sz="2400">
                <a:solidFill>
                  <a:srgbClr val="000000"/>
                </a:solidFill>
                <a:latin typeface="Times New Roman"/>
                <a:ea typeface="Times New Roman"/>
                <a:cs typeface="Times New Roman"/>
                <a:sym typeface="Times New Roman"/>
              </a:defRPr>
            </a:pPr>
            <a:r>
              <a:t>Society was always watching and waiting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stretch>
            <a:fillRect/>
          </a:stretch>
        </p:blipFill>
        <p:spPr>
          <a:xfrm>
            <a:off x="254000" y="-95294"/>
            <a:ext cx="2530517" cy="1897889"/>
          </a:xfrm>
          <a:prstGeom prst="rect">
            <a:avLst/>
          </a:prstGeom>
          <a:ln w="12700">
            <a:miter lim="400000"/>
          </a:ln>
        </p:spPr>
      </p:pic>
      <p:sp>
        <p:nvSpPr>
          <p:cNvPr id="206"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7" name="small review"/>
          <p:cNvSpPr txBox="1">
            <a:spLocks noGrp="1"/>
          </p:cNvSpPr>
          <p:nvPr>
            <p:ph type="title"/>
          </p:nvPr>
        </p:nvSpPr>
        <p:spPr>
          <a:xfrm>
            <a:off x="8227719" y="622300"/>
            <a:ext cx="4203826" cy="723900"/>
          </a:xfrm>
          <a:prstGeom prst="rect">
            <a:avLst/>
          </a:prstGeom>
        </p:spPr>
        <p:txBody>
          <a:bodyPr>
            <a:normAutofit fontScale="90000"/>
          </a:bodyPr>
          <a:lstStyle>
            <a:lvl1pPr defTabSz="543305">
              <a:spcBef>
                <a:spcPts val="2100"/>
              </a:spcBef>
              <a:defRPr sz="4836">
                <a:solidFill>
                  <a:srgbClr val="000000"/>
                </a:solidFill>
              </a:defRPr>
            </a:lvl1pPr>
          </a:lstStyle>
          <a:p>
            <a:r>
              <a:t>small review</a:t>
            </a:r>
          </a:p>
        </p:txBody>
      </p:sp>
      <p:sp>
        <p:nvSpPr>
          <p:cNvPr id="208" name="(Double Standards) Adultery punished the men more because of financial gain or because of their societal status, even if it was the woman who committed adultery. “If, in fact, these men were punished primarily as wives’ lovers, female adultery still mattered more than male adultery, even as men were punished more often.” (McDougall) So even with all of that female adultery was considered way worse.…"/>
          <p:cNvSpPr txBox="1">
            <a:spLocks noGrp="1"/>
          </p:cNvSpPr>
          <p:nvPr>
            <p:ph type="body" idx="1"/>
          </p:nvPr>
        </p:nvSpPr>
        <p:spPr>
          <a:prstGeom prst="rect">
            <a:avLst/>
          </a:prstGeom>
        </p:spPr>
        <p:txBody>
          <a:bodyPr lIns="50800" tIns="50800" rIns="50800" bIns="50800" anchor="t">
            <a:normAutofit/>
          </a:bodyPr>
          <a:lstStyle/>
          <a:p>
            <a:pPr marL="194310" indent="-194310">
              <a:lnSpc>
                <a:spcPct val="200000"/>
              </a:lnSpc>
              <a:defRPr sz="2000">
                <a:solidFill>
                  <a:srgbClr val="000000"/>
                </a:solidFill>
                <a:latin typeface="Times New Roman"/>
                <a:ea typeface="Times New Roman"/>
                <a:cs typeface="Times New Roman"/>
                <a:sym typeface="Times New Roman"/>
              </a:defRPr>
            </a:pPr>
            <a:r>
              <a:rPr dirty="0"/>
              <a:t>(Double Standards) Adultery punished the men more because of financial gain or because of their societal status, even if it was the woman who committed adultery. “If, in fact, these men were punished primarily as wives’ lovers, female adultery still mattered more than male adultery, even as men were punished more often.” (McDougall) So even with all of that female adultery was considered way worse.</a:t>
            </a:r>
            <a:endParaRPr lang="en-US" dirty="0"/>
          </a:p>
          <a:p>
            <a:pPr marL="194310" indent="-194310">
              <a:lnSpc>
                <a:spcPct val="200000"/>
              </a:lnSpc>
              <a:defRPr sz="2000">
                <a:solidFill>
                  <a:srgbClr val="000000"/>
                </a:solidFill>
                <a:latin typeface="Times New Roman"/>
                <a:ea typeface="Times New Roman"/>
                <a:cs typeface="Times New Roman"/>
                <a:sym typeface="Times New Roman"/>
              </a:defRPr>
            </a:pPr>
            <a:r>
              <a:rPr lang="en-US" dirty="0"/>
              <a:t> </a:t>
            </a:r>
            <a:r>
              <a:rPr dirty="0"/>
              <a:t>(Double Standards) To get a dowry back Silona </a:t>
            </a:r>
            <a:r>
              <a:rPr dirty="0" err="1"/>
              <a:t>Calverie</a:t>
            </a:r>
            <a:r>
              <a:rPr dirty="0"/>
              <a:t> tried to prove that her husband did not follow the agreement and beat her regularly. Ultimately society sided with the man to not further any disturbance. If a woman did this</a:t>
            </a:r>
            <a:r>
              <a:rPr lang="en-US" dirty="0"/>
              <a:t>,</a:t>
            </a:r>
            <a:r>
              <a:rPr dirty="0"/>
              <a:t> she would be guilty right away. “Medieval anxieties about disruptive single women warred with anxieties about disruptive households. Especially after surviving the violent sack of Marseille, these neighborhood witnesses wanted peace restored to their quarter, and the officials desired a peaceful city.” (McDonough) They wanted to keep the peace finding him guilty they thought would just make it worse. Rather than helping one of their own.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6" name="Works Cited"/>
          <p:cNvSpPr txBox="1">
            <a:spLocks noGrp="1"/>
          </p:cNvSpPr>
          <p:nvPr>
            <p:ph type="title"/>
          </p:nvPr>
        </p:nvSpPr>
        <p:spPr>
          <a:prstGeom prst="rect">
            <a:avLst/>
          </a:prstGeom>
        </p:spPr>
        <p:txBody>
          <a:bodyPr/>
          <a:lstStyle>
            <a:lvl1pPr defTabSz="543305">
              <a:spcBef>
                <a:spcPts val="2100"/>
              </a:spcBef>
              <a:defRPr sz="4836">
                <a:solidFill>
                  <a:srgbClr val="000000"/>
                </a:solidFill>
              </a:defRPr>
            </a:lvl1pPr>
          </a:lstStyle>
          <a:p>
            <a:r>
              <a:t>Works Cited</a:t>
            </a:r>
          </a:p>
        </p:txBody>
      </p:sp>
      <p:sp>
        <p:nvSpPr>
          <p:cNvPr id="217" name="Dincer, Aysu. “Wills, Marriage and Business Contracts: Urban Women in Late-Medieval Cyprus.”…"/>
          <p:cNvSpPr txBox="1">
            <a:spLocks noGrp="1"/>
          </p:cNvSpPr>
          <p:nvPr>
            <p:ph type="body" idx="1"/>
          </p:nvPr>
        </p:nvSpPr>
        <p:spPr>
          <a:prstGeom prst="rect">
            <a:avLst/>
          </a:prstGeom>
        </p:spPr>
        <p:txBody>
          <a:bodyPr/>
          <a:lstStyle/>
          <a:p>
            <a:pPr marL="0" indent="0" defTabSz="525779">
              <a:spcBef>
                <a:spcPts val="1600"/>
              </a:spcBef>
              <a:buSzTx/>
              <a:buFontTx/>
              <a:buNone/>
              <a:defRPr sz="1619">
                <a:solidFill>
                  <a:srgbClr val="000000"/>
                </a:solidFill>
                <a:latin typeface="Times New Roman"/>
                <a:ea typeface="Times New Roman"/>
                <a:cs typeface="Times New Roman"/>
                <a:sym typeface="Times New Roman"/>
              </a:defRPr>
            </a:pPr>
            <a:r>
              <a:t>Dincer, Aysu. “Wills, Marriage and Business Contracts: Urban Women in Late-Medieval Cyprus.” </a:t>
            </a:r>
          </a:p>
          <a:p>
            <a:pPr marL="0" lvl="1" indent="308609" defTabSz="525779">
              <a:spcBef>
                <a:spcPts val="1600"/>
              </a:spcBef>
              <a:buSzTx/>
              <a:buFontTx/>
              <a:buNone/>
              <a:defRPr sz="1619">
                <a:solidFill>
                  <a:srgbClr val="000000"/>
                </a:solidFill>
                <a:latin typeface="Times New Roman"/>
                <a:ea typeface="Times New Roman"/>
                <a:cs typeface="Times New Roman"/>
                <a:sym typeface="Times New Roman"/>
              </a:defRPr>
            </a:pPr>
            <a:r>
              <a:t>Gender &amp; History, vol.24, no. 2, 2012, pp. 310-332.</a:t>
            </a:r>
          </a:p>
          <a:p>
            <a:pPr marL="0" indent="0" defTabSz="411479">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spcBef>
                <a:spcPts val="0"/>
              </a:spcBef>
              <a:buSzTx/>
              <a:buFontTx/>
              <a:buNone/>
              <a:defRPr sz="1619">
                <a:solidFill>
                  <a:srgbClr val="000000"/>
                </a:solidFill>
                <a:latin typeface="Times New Roman"/>
                <a:ea typeface="Times New Roman"/>
                <a:cs typeface="Times New Roman"/>
                <a:sym typeface="Times New Roman"/>
              </a:defRPr>
            </a:pPr>
            <a:r>
              <a:t>Innocent III, Pope. “Die Register Innocenz' III.” Received by Clement, the Prior of Osney, The Lateran, 24 February 1203, The </a:t>
            </a:r>
          </a:p>
          <a:p>
            <a:pPr marL="0" lvl="1" indent="308609" defTabSz="411479">
              <a:spcBef>
                <a:spcPts val="0"/>
              </a:spcBef>
              <a:buSzTx/>
              <a:buFontTx/>
              <a:buNone/>
              <a:defRPr sz="1619">
                <a:solidFill>
                  <a:srgbClr val="000000"/>
                </a:solidFill>
                <a:latin typeface="Times New Roman"/>
                <a:ea typeface="Times New Roman"/>
                <a:cs typeface="Times New Roman"/>
                <a:sym typeface="Times New Roman"/>
              </a:defRPr>
            </a:pPr>
            <a:r>
              <a:t>Lateran </a:t>
            </a:r>
          </a:p>
          <a:p>
            <a:pPr marL="0" lvl="1" indent="308609" defTabSz="411479">
              <a:spcBef>
                <a:spcPts val="0"/>
              </a:spcBef>
              <a:buSzTx/>
              <a:buFontTx/>
              <a:buNone/>
              <a:defRPr sz="1260">
                <a:solidFill>
                  <a:srgbClr val="000000"/>
                </a:solidFill>
                <a:latin typeface="Times New Roman"/>
                <a:ea typeface="Times New Roman"/>
                <a:cs typeface="Times New Roman"/>
                <a:sym typeface="Times New Roman"/>
              </a:defRPr>
            </a:pPr>
            <a:r>
              <a:t>(prescriptive source. It tells us what they wanted women to do and how they wanted them to act but it doesn’t necessarily tell us what women did.) </a:t>
            </a: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Karras, Ruth M. Unmarriages: Women, Men, and Sexual Unions in the Middle Ages. University of Pennsylvania Press, </a:t>
            </a:r>
          </a:p>
          <a:p>
            <a:pPr marL="0" lvl="1" indent="308609"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Philadelphia, 2012.</a:t>
            </a: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McDonough, Susan. “She Said, He Said, and they Said: Claims of Abuse and a Community’s Response in Late Medieval </a:t>
            </a:r>
          </a:p>
          <a:p>
            <a:pPr marL="0" lvl="1" indent="308609"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Marseille.” Journal of Women’s History, vol. 19, no. 4, 2007, pp. 35-58</a:t>
            </a:r>
          </a:p>
          <a:p>
            <a:pPr marL="0" lvl="1" indent="308609" defTabSz="411479">
              <a:spcBef>
                <a:spcPts val="0"/>
              </a:spcBef>
              <a:buSzTx/>
              <a:buFontTx/>
              <a:buNone/>
              <a:defRPr sz="1079" b="1">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McDougall, Sara. “The Opposite of the Double Standard: Gender, Marriage, and Adultery Prosecution in Late Medieval</a:t>
            </a:r>
          </a:p>
          <a:p>
            <a:pPr marL="0" lvl="1" indent="308609"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France.” Journal of the History of Sexuality, vol. 23, no. 2, 2014, pp. 206–25.</a:t>
            </a: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Power, Eileen, ed. e: a treatise on moral and domestic economy by a citizen of Paris, c. 1393. Boydell Press, 2006 </a:t>
            </a:r>
          </a:p>
          <a:p>
            <a:pPr marL="0" lvl="1" indent="308609" defTabSz="411479">
              <a:spcBef>
                <a:spcPts val="0"/>
              </a:spcBef>
              <a:buSzTx/>
              <a:buFontTx/>
              <a:buNone/>
              <a:defRPr sz="1260">
                <a:solidFill>
                  <a:srgbClr val="000000"/>
                </a:solidFill>
                <a:latin typeface="Times New Roman"/>
                <a:ea typeface="Times New Roman"/>
                <a:cs typeface="Times New Roman"/>
                <a:sym typeface="Times New Roman"/>
              </a:defRPr>
            </a:pPr>
            <a:r>
              <a:t>(prescriptive source. It tells us what they wanted women to do and how they wanted them to act but it doesn’t necessarily tell us what women did.)</a:t>
            </a:r>
          </a:p>
          <a:p>
            <a:pPr marL="0" lvl="1" indent="308609" defTabSz="411479">
              <a:spcBef>
                <a:spcPts val="0"/>
              </a:spcBef>
              <a:buSzTx/>
              <a:buFontTx/>
              <a:buNone/>
              <a:defRPr sz="1260">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endParaRPr/>
          </a:p>
          <a:p>
            <a:pPr marL="0" indent="0" defTabSz="411479">
              <a:lnSpc>
                <a:spcPct val="150000"/>
              </a:lnSpc>
              <a:spcBef>
                <a:spcPts val="0"/>
              </a:spcBef>
              <a:buSzTx/>
              <a:buFontTx/>
              <a:buNone/>
              <a:defRPr sz="1619">
                <a:solidFill>
                  <a:srgbClr val="000000"/>
                </a:solidFill>
                <a:latin typeface="Times New Roman"/>
                <a:ea typeface="Times New Roman"/>
                <a:cs typeface="Times New Roman"/>
                <a:sym typeface="Times New Roman"/>
              </a:defRPr>
            </a:pPr>
            <a:r>
              <a:t>Pictures: Google Images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stretch>
            <a:fillRect/>
          </a:stretch>
        </p:blipFill>
        <p:spPr>
          <a:xfrm>
            <a:off x="9178565" y="-611337"/>
            <a:ext cx="3394373" cy="3394374"/>
          </a:xfrm>
          <a:prstGeom prst="rect">
            <a:avLst/>
          </a:prstGeom>
          <a:ln w="12700">
            <a:miter lim="400000"/>
          </a:ln>
        </p:spPr>
      </p:pic>
      <p:sp>
        <p:nvSpPr>
          <p:cNvPr id="211" name="Line"/>
          <p:cNvSpPr>
            <a:spLocks noGrp="1"/>
          </p:cNvSpPr>
          <p:nvPr>
            <p:ph type="body" idx="13"/>
          </p:nvPr>
        </p:nvSpPr>
        <p:spPr>
          <a:xfrm>
            <a:off x="571500" y="16256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2" name="Learning Activity"/>
          <p:cNvSpPr txBox="1">
            <a:spLocks noGrp="1"/>
          </p:cNvSpPr>
          <p:nvPr>
            <p:ph type="title"/>
          </p:nvPr>
        </p:nvSpPr>
        <p:spPr>
          <a:prstGeom prst="rect">
            <a:avLst/>
          </a:prstGeom>
        </p:spPr>
        <p:txBody>
          <a:bodyPr lIns="50800" tIns="50800" rIns="50800" bIns="50800" anchor="t">
            <a:noAutofit/>
          </a:bodyPr>
          <a:lstStyle>
            <a:lvl1pPr defTabSz="543305">
              <a:spcBef>
                <a:spcPts val="2100"/>
              </a:spcBef>
              <a:defRPr sz="4836">
                <a:solidFill>
                  <a:srgbClr val="000000"/>
                </a:solidFill>
              </a:defRPr>
            </a:lvl1pPr>
          </a:lstStyle>
          <a:p>
            <a:r>
              <a:rPr sz="4800" dirty="0"/>
              <a:t>Learning Activity</a:t>
            </a:r>
            <a:r>
              <a:rPr lang="en-US" sz="4800" dirty="0"/>
              <a:t> for after </a:t>
            </a:r>
            <a:endParaRPr/>
          </a:p>
        </p:txBody>
      </p:sp>
      <p:sp>
        <p:nvSpPr>
          <p:cNvPr id="213" name="Group 1 vs Group 2…"/>
          <p:cNvSpPr txBox="1">
            <a:spLocks noGrp="1"/>
          </p:cNvSpPr>
          <p:nvPr>
            <p:ph type="body" idx="1"/>
          </p:nvPr>
        </p:nvSpPr>
        <p:spPr>
          <a:prstGeom prst="rect">
            <a:avLst/>
          </a:prstGeom>
        </p:spPr>
        <p:txBody>
          <a:bodyPr lIns="50800" tIns="50800" rIns="50800" bIns="50800" anchor="t">
            <a:normAutofit/>
          </a:bodyPr>
          <a:lstStyle/>
          <a:p>
            <a:pPr marL="0" indent="0" defTabSz="572516">
              <a:spcBef>
                <a:spcPts val="1700"/>
              </a:spcBef>
              <a:buSzTx/>
              <a:buNone/>
              <a:defRPr sz="3136">
                <a:solidFill>
                  <a:srgbClr val="000000"/>
                </a:solidFill>
              </a:defRPr>
            </a:pPr>
            <a:r>
              <a:rPr lang="en-US" sz="3100" dirty="0"/>
              <a:t> </a:t>
            </a:r>
            <a:r>
              <a:rPr dirty="0">
                <a:latin typeface="Times New Roman"/>
              </a:rPr>
              <a:t>Group 1 vs Group 2</a:t>
            </a:r>
            <a:endParaRPr lang="en-US" dirty="0">
              <a:latin typeface="Times New Roman"/>
            </a:endParaRPr>
          </a:p>
          <a:p>
            <a:pPr marL="0" indent="0" defTabSz="572516">
              <a:spcBef>
                <a:spcPts val="1700"/>
              </a:spcBef>
              <a:buSzTx/>
              <a:buNone/>
              <a:defRPr sz="3136">
                <a:solidFill>
                  <a:srgbClr val="000000"/>
                </a:solidFill>
              </a:defRPr>
            </a:pPr>
            <a:r>
              <a:rPr dirty="0">
                <a:latin typeface="Times New Roman"/>
              </a:rPr>
              <a:t>In front of the class 1 player from each team will go to the front of the class and roll the dice</a:t>
            </a:r>
            <a:r>
              <a:rPr lang="en-US" dirty="0">
                <a:latin typeface="Times New Roman"/>
              </a:rPr>
              <a:t> </a:t>
            </a:r>
            <a:endParaRPr dirty="0">
              <a:latin typeface="Times New Roman"/>
            </a:endParaRPr>
          </a:p>
          <a:p>
            <a:pPr marL="0" indent="0" defTabSz="572516">
              <a:spcBef>
                <a:spcPts val="1700"/>
              </a:spcBef>
              <a:buSzTx/>
              <a:buFontTx/>
              <a:buNone/>
              <a:defRPr sz="3136">
                <a:solidFill>
                  <a:srgbClr val="000000"/>
                </a:solidFill>
              </a:defRPr>
            </a:pPr>
            <a:r>
              <a:rPr dirty="0">
                <a:latin typeface="Times New Roman"/>
              </a:rPr>
              <a:t>First one to raise their hand or buzz in tries answer or complete the question related to that number</a:t>
            </a:r>
          </a:p>
          <a:p>
            <a:pPr marL="0" indent="0" defTabSz="572516">
              <a:spcBef>
                <a:spcPts val="1700"/>
              </a:spcBef>
              <a:buSzTx/>
              <a:buFontTx/>
              <a:buNone/>
              <a:defRPr sz="3136">
                <a:solidFill>
                  <a:srgbClr val="000000"/>
                </a:solidFill>
              </a:defRPr>
            </a:pPr>
            <a:r>
              <a:rPr sz="3100" dirty="0">
                <a:latin typeface="Times New Roman"/>
              </a:rPr>
              <a:t>Didn’t buzz in first? If the other player gets it wrong</a:t>
            </a:r>
            <a:r>
              <a:rPr lang="en-US" sz="3100" dirty="0">
                <a:latin typeface="Times New Roman"/>
              </a:rPr>
              <a:t>,</a:t>
            </a:r>
            <a:r>
              <a:rPr sz="3100" dirty="0">
                <a:latin typeface="Times New Roman"/>
              </a:rPr>
              <a:t> you can steal</a:t>
            </a:r>
          </a:p>
          <a:p>
            <a:pPr marL="0" indent="0" defTabSz="572516">
              <a:spcBef>
                <a:spcPts val="1700"/>
              </a:spcBef>
              <a:buSzTx/>
              <a:buNone/>
              <a:defRPr sz="3136">
                <a:solidFill>
                  <a:srgbClr val="000000"/>
                </a:solidFill>
              </a:defRPr>
            </a:pPr>
            <a:r>
              <a:rPr dirty="0">
                <a:latin typeface="Times New Roman"/>
              </a:rPr>
              <a:t>Groups may help but be careful you might give the other team a hint</a:t>
            </a:r>
            <a:r>
              <a:rPr lang="en-US" dirty="0">
                <a:latin typeface="Times New Roman"/>
              </a:rPr>
              <a:t> </a:t>
            </a:r>
            <a:endParaRPr dirty="0">
              <a:latin typeface="Times New Roman"/>
            </a:endParaRPr>
          </a:p>
          <a:p>
            <a:pPr marL="0" indent="0" defTabSz="572516">
              <a:spcBef>
                <a:spcPts val="1700"/>
              </a:spcBef>
              <a:buSzTx/>
              <a:buFontTx/>
              <a:buNone/>
              <a:defRPr sz="3136">
                <a:solidFill>
                  <a:srgbClr val="000000"/>
                </a:solidFill>
              </a:defRPr>
            </a:pPr>
            <a:r>
              <a:rPr dirty="0">
                <a:latin typeface="Times New Roman"/>
              </a:rPr>
              <a:t>First team to get the most points wins</a:t>
            </a:r>
          </a:p>
          <a:p>
            <a:pPr marL="0" indent="0" defTabSz="572516">
              <a:spcBef>
                <a:spcPts val="1700"/>
              </a:spcBef>
              <a:buSzTx/>
              <a:buFontTx/>
              <a:buNone/>
              <a:defRPr sz="3136">
                <a:solidFill>
                  <a:srgbClr val="000000"/>
                </a:solidFill>
              </a:defRPr>
            </a:pPr>
            <a:r>
              <a:rPr dirty="0">
                <a:latin typeface="Times New Roman"/>
              </a:rPr>
              <a:t>enter prize(s) here (Optional for educators delete if not chosen)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Grp="1" noChangeAspect="1"/>
          </p:cNvPicPr>
          <p:nvPr>
            <p:ph type="pic" idx="13"/>
          </p:nvPr>
        </p:nvPicPr>
        <p:blipFill>
          <a:blip r:embed="rId2"/>
          <a:srcRect l="25238" r="25238"/>
          <a:stretch>
            <a:fillRect/>
          </a:stretch>
        </p:blipFill>
        <p:spPr>
          <a:prstGeom prst="rect">
            <a:avLst/>
          </a:prstGeom>
        </p:spPr>
      </p:pic>
      <p:sp>
        <p:nvSpPr>
          <p:cNvPr id="133" name="Line"/>
          <p:cNvSpPr>
            <a:spLocks noGrp="1"/>
          </p:cNvSpPr>
          <p:nvPr>
            <p:ph type="body" idx="14"/>
          </p:nvPr>
        </p:nvSpPr>
        <p:spPr>
          <a:xfrm>
            <a:off x="7029450" y="763560"/>
            <a:ext cx="5397500"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4" name="What was marriage?"/>
          <p:cNvSpPr txBox="1">
            <a:spLocks noGrp="1"/>
          </p:cNvSpPr>
          <p:nvPr>
            <p:ph type="title"/>
          </p:nvPr>
        </p:nvSpPr>
        <p:spPr>
          <a:xfrm>
            <a:off x="6629400" y="88900"/>
            <a:ext cx="6044730" cy="784106"/>
          </a:xfrm>
          <a:prstGeom prst="rect">
            <a:avLst/>
          </a:prstGeom>
        </p:spPr>
        <p:txBody>
          <a:bodyPr>
            <a:normAutofit fontScale="90000"/>
          </a:bodyPr>
          <a:lstStyle>
            <a:lvl1pPr defTabSz="543305">
              <a:spcBef>
                <a:spcPts val="2100"/>
              </a:spcBef>
              <a:defRPr sz="4836">
                <a:solidFill>
                  <a:srgbClr val="000000"/>
                </a:solidFill>
              </a:defRPr>
            </a:lvl1pPr>
          </a:lstStyle>
          <a:p>
            <a:r>
              <a:t>What was marriage?</a:t>
            </a:r>
          </a:p>
        </p:txBody>
      </p:sp>
      <p:sp>
        <p:nvSpPr>
          <p:cNvPr id="135" name="Across several different traditions that contributed to medieval understandings of sexual unions, a woman who was important enough relative to her partner might have certain legal rights recognized, and otherwise not.…"/>
          <p:cNvSpPr txBox="1">
            <a:spLocks noGrp="1"/>
          </p:cNvSpPr>
          <p:nvPr>
            <p:ph type="body" idx="1"/>
          </p:nvPr>
        </p:nvSpPr>
        <p:spPr>
          <a:xfrm>
            <a:off x="6545173" y="923749"/>
            <a:ext cx="6456562" cy="7889875"/>
          </a:xfrm>
          <a:prstGeom prst="rect">
            <a:avLst/>
          </a:prstGeom>
        </p:spPr>
        <p:txBody>
          <a:bodyPr lIns="50800" tIns="50800" rIns="50800" bIns="50800" anchor="t">
            <a:normAutofit fontScale="92500"/>
          </a:bodyPr>
          <a:lstStyle/>
          <a:p>
            <a:pPr marL="118110" indent="-118110" defTabSz="356362">
              <a:lnSpc>
                <a:spcPct val="150000"/>
              </a:lnSpc>
              <a:spcBef>
                <a:spcPts val="1000"/>
              </a:spcBef>
              <a:buClr>
                <a:srgbClr val="000000"/>
              </a:buClr>
              <a:defRPr sz="1952">
                <a:solidFill>
                  <a:srgbClr val="000000"/>
                </a:solidFill>
                <a:latin typeface="Times New Roman"/>
                <a:ea typeface="Times New Roman"/>
                <a:cs typeface="Times New Roman"/>
                <a:sym typeface="Times New Roman"/>
              </a:defRPr>
            </a:pPr>
            <a:r>
              <a:rPr lang="en-US" sz="1950" dirty="0"/>
              <a:t> </a:t>
            </a:r>
            <a:r>
              <a:rPr sz="1950" dirty="0"/>
              <a:t>Across several different traditions that contributed to medieval understandings of sexual unions, a woman who was important enough relative to her partner might have certain legal rights recognized, and otherwise not.</a:t>
            </a:r>
            <a:r>
              <a:rPr lang="en-US" sz="1950" dirty="0"/>
              <a:t> </a:t>
            </a:r>
            <a:endParaRPr lang="en-US"/>
          </a:p>
          <a:p>
            <a:pPr marL="118110" indent="-118110" defTabSz="356362">
              <a:lnSpc>
                <a:spcPct val="150000"/>
              </a:lnSpc>
              <a:spcBef>
                <a:spcPts val="1000"/>
              </a:spcBef>
              <a:buClr>
                <a:srgbClr val="000000"/>
              </a:buClr>
              <a:defRPr sz="1952">
                <a:solidFill>
                  <a:srgbClr val="000000"/>
                </a:solidFill>
                <a:latin typeface="Times New Roman"/>
                <a:ea typeface="Times New Roman"/>
                <a:cs typeface="Times New Roman"/>
                <a:sym typeface="Times New Roman"/>
              </a:defRPr>
            </a:pPr>
            <a:r>
              <a:rPr sz="1950" dirty="0"/>
              <a:t>The status of a particular union was intertwined with the status of the woman in a very complicated way this included couples who had sexual relationship that were not married. The nature of the union depended on who she was; at the same time, her reputation and her well-being, which could be contingent on whether her children inherited from their father might depend on how the union was perceived by others.</a:t>
            </a:r>
          </a:p>
          <a:p>
            <a:pPr marL="118110" indent="-118110" defTabSz="356362">
              <a:lnSpc>
                <a:spcPct val="150000"/>
              </a:lnSpc>
              <a:spcBef>
                <a:spcPts val="1000"/>
              </a:spcBef>
              <a:buClr>
                <a:srgbClr val="000000"/>
              </a:buClr>
              <a:defRPr sz="1952">
                <a:solidFill>
                  <a:srgbClr val="000000"/>
                </a:solidFill>
                <a:latin typeface="Times New Roman"/>
                <a:ea typeface="Times New Roman"/>
                <a:cs typeface="Times New Roman"/>
                <a:sym typeface="Times New Roman"/>
              </a:defRPr>
            </a:pPr>
            <a:r>
              <a:rPr sz="1950" dirty="0"/>
              <a:t>A man’s position in life generally depended a great deal less on who his partner was than did a woman’s.</a:t>
            </a:r>
            <a:r>
              <a:rPr lang="en-US" sz="1950" dirty="0"/>
              <a:t> </a:t>
            </a:r>
            <a:endParaRPr sz="1950" dirty="0"/>
          </a:p>
          <a:p>
            <a:pPr marL="118110" indent="-118110" defTabSz="356362">
              <a:lnSpc>
                <a:spcPct val="150000"/>
              </a:lnSpc>
              <a:spcBef>
                <a:spcPts val="1000"/>
              </a:spcBef>
              <a:buClr>
                <a:srgbClr val="000000"/>
              </a:buClr>
              <a:defRPr sz="1952">
                <a:solidFill>
                  <a:srgbClr val="000000"/>
                </a:solidFill>
                <a:latin typeface="Times New Roman"/>
                <a:ea typeface="Times New Roman"/>
                <a:cs typeface="Times New Roman"/>
                <a:sym typeface="Times New Roman"/>
              </a:defRPr>
            </a:pPr>
            <a:r>
              <a:rPr sz="1950" dirty="0"/>
              <a:t>While definitions tightened up considerably during the Middle Ages, various categories of union still remained blurred, and attribution of a union to one type or another was still often based on the status of the woman rather than on particular processes of formation</a:t>
            </a:r>
          </a:p>
        </p:txBody>
      </p:sp>
      <p:sp>
        <p:nvSpPr>
          <p:cNvPr id="136" name="Karras, Ruth M. Unmarriages: Women, Men, and Sexual Unions in the…"/>
          <p:cNvSpPr txBox="1"/>
          <p:nvPr/>
        </p:nvSpPr>
        <p:spPr>
          <a:xfrm>
            <a:off x="6732825" y="9196483"/>
            <a:ext cx="5990750" cy="500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0"/>
              </a:spcBef>
              <a:defRPr sz="1400" i="0" spc="0">
                <a:solidFill>
                  <a:srgbClr val="000000"/>
                </a:solidFill>
                <a:latin typeface="Times New Roman"/>
                <a:ea typeface="Times New Roman"/>
                <a:cs typeface="Times New Roman"/>
                <a:sym typeface="Times New Roman"/>
              </a:defRPr>
            </a:lvl1pPr>
            <a:lvl2pPr defTabSz="457200">
              <a:spcBef>
                <a:spcPts val="0"/>
              </a:spcBef>
              <a:defRPr sz="1400" i="0" spc="0">
                <a:solidFill>
                  <a:srgbClr val="000000"/>
                </a:solidFill>
                <a:latin typeface="Times New Roman"/>
                <a:ea typeface="Times New Roman"/>
                <a:cs typeface="Times New Roman"/>
                <a:sym typeface="Times New Roman"/>
              </a:defRPr>
            </a:lvl2pPr>
          </a:lstStyle>
          <a:p>
            <a:r>
              <a:t>Karras, Ruth M. Unmarriages: Women, Men, and Sexual Unions in the </a:t>
            </a:r>
          </a:p>
          <a:p>
            <a:pPr lvl="1"/>
            <a:r>
              <a:t>Middle Ages. University of Pennsylvania Press, Philadelphia, 2012.</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 descr="Image"/>
          <p:cNvPicPr>
            <a:picLocks noGrp="1" noChangeAspect="1"/>
          </p:cNvPicPr>
          <p:nvPr>
            <p:ph type="pic" idx="13"/>
          </p:nvPr>
        </p:nvPicPr>
        <p:blipFill>
          <a:blip r:embed="rId2"/>
          <a:srcRect l="25238" r="25238"/>
          <a:stretch>
            <a:fillRect/>
          </a:stretch>
        </p:blipFill>
        <p:spPr>
          <a:prstGeom prst="rect">
            <a:avLst/>
          </a:prstGeom>
        </p:spPr>
      </p:pic>
      <p:sp>
        <p:nvSpPr>
          <p:cNvPr id="139" name="Line"/>
          <p:cNvSpPr>
            <a:spLocks noGrp="1"/>
          </p:cNvSpPr>
          <p:nvPr>
            <p:ph type="body" idx="14"/>
          </p:nvPr>
        </p:nvSpPr>
        <p:spPr>
          <a:xfrm>
            <a:off x="6578600" y="1079500"/>
            <a:ext cx="53975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What was marriage?"/>
          <p:cNvSpPr txBox="1">
            <a:spLocks noGrp="1"/>
          </p:cNvSpPr>
          <p:nvPr>
            <p:ph type="title"/>
          </p:nvPr>
        </p:nvSpPr>
        <p:spPr>
          <a:xfrm>
            <a:off x="6578600" y="292100"/>
            <a:ext cx="6195248" cy="693797"/>
          </a:xfrm>
          <a:prstGeom prst="rect">
            <a:avLst/>
          </a:prstGeom>
        </p:spPr>
        <p:txBody>
          <a:bodyPr>
            <a:normAutofit fontScale="90000"/>
          </a:bodyPr>
          <a:lstStyle>
            <a:lvl1pPr defTabSz="543305">
              <a:spcBef>
                <a:spcPts val="2100"/>
              </a:spcBef>
              <a:defRPr sz="4836">
                <a:solidFill>
                  <a:srgbClr val="000000"/>
                </a:solidFill>
              </a:defRPr>
            </a:lvl1pPr>
          </a:lstStyle>
          <a:p>
            <a:r>
              <a:t>What was marriage?</a:t>
            </a:r>
          </a:p>
        </p:txBody>
      </p:sp>
      <p:sp>
        <p:nvSpPr>
          <p:cNvPr id="141" name="The fact that over half of the twenty-five surviving marriage contracts were arranged by women – eleven in which the bride appears on her own as the person arranging the contract, and three showing the mother's involvement – looks unusual. In western and southern European urban societies it was common for male members of the family officially to arrange marriages, as they were the main agents in control of property transfer, the family name and its traditions.…"/>
          <p:cNvSpPr txBox="1">
            <a:spLocks noGrp="1"/>
          </p:cNvSpPr>
          <p:nvPr>
            <p:ph type="body" sz="half" idx="1"/>
          </p:nvPr>
        </p:nvSpPr>
        <p:spPr>
          <a:xfrm>
            <a:off x="6578600" y="1218495"/>
            <a:ext cx="6343654" cy="7499460"/>
          </a:xfrm>
          <a:prstGeom prst="rect">
            <a:avLst/>
          </a:prstGeom>
        </p:spPr>
        <p:txBody>
          <a:bodyPr>
            <a:normAutofit lnSpcReduction="10000"/>
          </a:bodyPr>
          <a:lstStyle/>
          <a:p>
            <a:pPr marL="0" indent="0" defTabSz="242315">
              <a:lnSpc>
                <a:spcPts val="1500"/>
              </a:lnSpc>
              <a:spcBef>
                <a:spcPts val="0"/>
              </a:spcBef>
              <a:buSzTx/>
              <a:buFontTx/>
              <a:buNone/>
              <a:defRPr sz="635">
                <a:solidFill>
                  <a:srgbClr val="000000"/>
                </a:solidFill>
                <a:latin typeface="Times"/>
                <a:ea typeface="Times"/>
                <a:cs typeface="Times"/>
                <a:sym typeface="Times"/>
              </a:defRPr>
            </a:pPr>
            <a:endParaRPr/>
          </a:p>
          <a:p>
            <a:pPr marL="103053" indent="-103053" defTabSz="309625">
              <a:lnSpc>
                <a:spcPct val="150000"/>
              </a:lnSpc>
              <a:spcBef>
                <a:spcPts val="900"/>
              </a:spcBef>
              <a:defRPr sz="1695">
                <a:solidFill>
                  <a:srgbClr val="000000"/>
                </a:solidFill>
                <a:latin typeface="Times New Roman"/>
                <a:ea typeface="Times New Roman"/>
                <a:cs typeface="Times New Roman"/>
                <a:sym typeface="Times New Roman"/>
              </a:defRPr>
            </a:pPr>
            <a:r>
              <a:t> </a:t>
            </a:r>
            <a:r>
              <a:rPr sz="1590"/>
              <a:t>The fact that over half of the twenty-five surviving marriage contracts were arranged by women – eleven in which the bride appears on her own as the person arranging the contract, and three showing the mother's involvement – looks unusual. In western and southern European urban societies it was common for male members of the family officially to arrange marriages, as they were the main agents in control of property transfer, the family name and its traditions.</a:t>
            </a:r>
          </a:p>
          <a:p>
            <a:pPr marL="103053" indent="-103053" defTabSz="309625">
              <a:lnSpc>
                <a:spcPct val="150000"/>
              </a:lnSpc>
              <a:spcBef>
                <a:spcPts val="900"/>
              </a:spcBef>
              <a:defRPr sz="1590">
                <a:solidFill>
                  <a:srgbClr val="000000"/>
                </a:solidFill>
                <a:latin typeface="Times New Roman"/>
                <a:ea typeface="Times New Roman"/>
                <a:cs typeface="Times New Roman"/>
                <a:sym typeface="Times New Roman"/>
              </a:defRPr>
            </a:pPr>
            <a:r>
              <a:t> But here it is possible that some women, especially if they were immigrants, did not have any surviving male members of family. Some marriage contracts were prepared after the marriage took place, possibly when wives were seen to be in control of their own dowries.</a:t>
            </a:r>
          </a:p>
          <a:p>
            <a:pPr marL="103053" indent="-103053" defTabSz="309625">
              <a:lnSpc>
                <a:spcPct val="150000"/>
              </a:lnSpc>
              <a:spcBef>
                <a:spcPts val="900"/>
              </a:spcBef>
              <a:defRPr sz="1590">
                <a:solidFill>
                  <a:srgbClr val="000000"/>
                </a:solidFill>
                <a:latin typeface="Times New Roman"/>
                <a:ea typeface="Times New Roman"/>
                <a:cs typeface="Times New Roman"/>
                <a:sym typeface="Times New Roman"/>
              </a:defRPr>
            </a:pPr>
            <a:r>
              <a:t>Ideally, the husband was expected to receive an amount of cash or goods as dowry from the bride or her family at the beginning of the union. The usufruct from the dowry would be employed to meet the costs of matrimony throughout the life of the marriage. The dowry guaranteed some maintenance to the wife if her husband died before her, or where the marriage was annulled. Dowries could be handed over by the bride or her family before or after the marriage and, regardless of their size, were often incorporated into the existing assets of the husband.</a:t>
            </a:r>
          </a:p>
        </p:txBody>
      </p:sp>
      <p:sp>
        <p:nvSpPr>
          <p:cNvPr id="142" name="Dincer, Aysu. “Wills, Marriage and Business Contracts: Urban Women in Late-Medieval Cyprus.”…"/>
          <p:cNvSpPr txBox="1"/>
          <p:nvPr/>
        </p:nvSpPr>
        <p:spPr>
          <a:xfrm>
            <a:off x="6585012" y="8965604"/>
            <a:ext cx="6180312" cy="704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spcBef>
                <a:spcPts val="1800"/>
              </a:spcBef>
              <a:defRPr sz="1200" i="0" spc="0">
                <a:solidFill>
                  <a:srgbClr val="000000"/>
                </a:solidFill>
                <a:latin typeface="Times New Roman"/>
                <a:ea typeface="Times New Roman"/>
                <a:cs typeface="Times New Roman"/>
                <a:sym typeface="Times New Roman"/>
              </a:defRPr>
            </a:lvl1pPr>
            <a:lvl2pPr>
              <a:spcBef>
                <a:spcPts val="1800"/>
              </a:spcBef>
              <a:defRPr sz="1200" i="0" spc="0">
                <a:solidFill>
                  <a:srgbClr val="000000"/>
                </a:solidFill>
                <a:latin typeface="Times New Roman"/>
                <a:ea typeface="Times New Roman"/>
                <a:cs typeface="Times New Roman"/>
                <a:sym typeface="Times New Roman"/>
              </a:defRPr>
            </a:lvl2pPr>
          </a:lstStyle>
          <a:p>
            <a:r>
              <a:t>Dincer, Aysu. “Wills, Marriage and Business Contracts: Urban Women in Late-Medieval Cyprus.” </a:t>
            </a:r>
          </a:p>
          <a:p>
            <a:pPr lvl="1"/>
            <a:r>
              <a:t>Gender &amp; History, vol.24, no. 2, 2012, pp. 310-332.</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118295074_2675x2907.jpeg" descr="118295074_2675x2907.jpeg"/>
          <p:cNvPicPr>
            <a:picLocks noGrp="1" noChangeAspect="1"/>
          </p:cNvPicPr>
          <p:nvPr>
            <p:ph type="pic" idx="13"/>
          </p:nvPr>
        </p:nvPicPr>
        <p:blipFill>
          <a:blip r:embed="rId2"/>
          <a:srcRect l="2257" t="129" r="26205" b="129"/>
          <a:stretch>
            <a:fillRect/>
          </a:stretch>
        </p:blipFill>
        <p:spPr>
          <a:prstGeom prst="rect">
            <a:avLst/>
          </a:prstGeom>
        </p:spPr>
      </p:pic>
      <p:pic>
        <p:nvPicPr>
          <p:cNvPr id="145" name="Image" descr="Image"/>
          <p:cNvPicPr>
            <a:picLocks/>
          </p:cNvPicPr>
          <p:nvPr/>
        </p:nvPicPr>
        <p:blipFill>
          <a:blip r:embed="rId3"/>
          <a:stretch>
            <a:fillRect/>
          </a:stretch>
        </p:blipFill>
        <p:spPr>
          <a:xfrm>
            <a:off x="-987496" y="-54"/>
            <a:ext cx="7492627" cy="9753837"/>
          </a:xfrm>
          <a:prstGeom prst="rect">
            <a:avLst/>
          </a:prstGeom>
          <a:ln w="12700">
            <a:miter lim="400000"/>
          </a:ln>
        </p:spPr>
      </p:pic>
      <p:sp>
        <p:nvSpPr>
          <p:cNvPr id="146" name="Line"/>
          <p:cNvSpPr>
            <a:spLocks noGrp="1"/>
          </p:cNvSpPr>
          <p:nvPr>
            <p:ph type="body" idx="14"/>
          </p:nvPr>
        </p:nvSpPr>
        <p:spPr>
          <a:xfrm>
            <a:off x="7023100" y="1079499"/>
            <a:ext cx="5397500"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7" name="Marriage standards for women"/>
          <p:cNvSpPr txBox="1">
            <a:spLocks noGrp="1"/>
          </p:cNvSpPr>
          <p:nvPr>
            <p:ph type="title"/>
          </p:nvPr>
        </p:nvSpPr>
        <p:spPr>
          <a:xfrm>
            <a:off x="7621281" y="76478"/>
            <a:ext cx="4644615" cy="754004"/>
          </a:xfrm>
          <a:prstGeom prst="rect">
            <a:avLst/>
          </a:prstGeom>
        </p:spPr>
        <p:txBody>
          <a:bodyPr lIns="50800" tIns="50800" rIns="50800" bIns="50800" anchor="t">
            <a:noAutofit/>
          </a:bodyPr>
          <a:lstStyle>
            <a:lvl1pPr defTabSz="420624">
              <a:spcBef>
                <a:spcPts val="1600"/>
              </a:spcBef>
              <a:defRPr sz="3744">
                <a:solidFill>
                  <a:srgbClr val="000000"/>
                </a:solidFill>
              </a:defRPr>
            </a:lvl1pPr>
          </a:lstStyle>
          <a:p>
            <a:r>
              <a:rPr sz="3200" dirty="0"/>
              <a:t>Marriage standards for women</a:t>
            </a:r>
          </a:p>
        </p:txBody>
      </p:sp>
      <p:sp>
        <p:nvSpPr>
          <p:cNvPr id="148" name="Information from a prescriptive source: It tells us what they wanted women to do and how they wanted them to act but it doesn’t necessarily tell us what women did…"/>
          <p:cNvSpPr txBox="1">
            <a:spLocks noGrp="1"/>
          </p:cNvSpPr>
          <p:nvPr>
            <p:ph type="body" sz="half" idx="1"/>
          </p:nvPr>
        </p:nvSpPr>
        <p:spPr>
          <a:xfrm>
            <a:off x="6621566" y="1514350"/>
            <a:ext cx="6221454" cy="8248823"/>
          </a:xfrm>
          <a:prstGeom prst="rect">
            <a:avLst/>
          </a:prstGeom>
        </p:spPr>
        <p:txBody>
          <a:bodyPr lIns="50800" tIns="50800" rIns="50800" bIns="50800" anchor="t">
            <a:normAutofit/>
          </a:bodyPr>
          <a:lstStyle/>
          <a:p>
            <a:pPr marL="469900" indent="-469900">
              <a:defRPr sz="1700">
                <a:solidFill>
                  <a:srgbClr val="000000"/>
                </a:solidFill>
                <a:latin typeface="Times New Roman"/>
                <a:ea typeface="Times New Roman"/>
                <a:cs typeface="Times New Roman"/>
                <a:sym typeface="Times New Roman"/>
              </a:defRPr>
            </a:pPr>
            <a:r>
              <a:rPr sz="2400" dirty="0"/>
              <a:t>Information from a prescriptive source: It tells us what they wanted women to do and how they wanted them to act but it doesn’t necessarily tell us what women did</a:t>
            </a:r>
            <a:r>
              <a:rPr lang="en-US" dirty="0"/>
              <a:t> </a:t>
            </a:r>
            <a:endParaRPr/>
          </a:p>
          <a:p>
            <a:pPr marL="469900" indent="-469900">
              <a:defRPr sz="2000">
                <a:solidFill>
                  <a:srgbClr val="000000"/>
                </a:solidFill>
                <a:latin typeface="Times New Roman"/>
                <a:ea typeface="Times New Roman"/>
                <a:cs typeface="Times New Roman"/>
                <a:sym typeface="Times New Roman"/>
              </a:defRPr>
            </a:pPr>
            <a:r>
              <a:rPr sz="2400" dirty="0"/>
              <a:t>Written by an anonymous author that went by The Goodman of Paris he was known to be upper middle class. It was written in London in 1393 for his wife so she knew how she was supposed to act privately and in public. This source shows us how women were supposed to do during this time. This source tells us the high standards that men held women at.</a:t>
            </a:r>
            <a:r>
              <a:rPr lang="en-US" sz="2400" dirty="0"/>
              <a:t> </a:t>
            </a:r>
            <a:endParaRPr sz="2400" dirty="0"/>
          </a:p>
          <a:p>
            <a:pPr marL="469900" indent="-469900">
              <a:defRPr sz="2000">
                <a:solidFill>
                  <a:srgbClr val="000000"/>
                </a:solidFill>
                <a:latin typeface="Times New Roman"/>
                <a:ea typeface="Times New Roman"/>
                <a:cs typeface="Times New Roman"/>
                <a:sym typeface="Times New Roman"/>
              </a:defRPr>
            </a:pPr>
            <a:r>
              <a:rPr sz="2400" dirty="0"/>
              <a:t>Written by a man for woman it’s from his point of view on how he thinks she should be acting towards him and others. This is a double standard between men and women because if a woman wrote rules for a man</a:t>
            </a:r>
            <a:r>
              <a:rPr lang="en-US" sz="2400" dirty="0"/>
              <a:t>,</a:t>
            </a:r>
            <a:r>
              <a:rPr sz="2400" dirty="0"/>
              <a:t> they wouldn’t be expected to follow them.</a:t>
            </a:r>
            <a:r>
              <a:rPr lang="en-US" sz="2400" dirty="0"/>
              <a:t> </a:t>
            </a:r>
            <a:endParaRPr sz="2400" dirty="0"/>
          </a:p>
          <a:p>
            <a:pPr marL="469900" indent="-469900">
              <a:defRPr sz="2000">
                <a:solidFill>
                  <a:srgbClr val="000000"/>
                </a:solidFill>
                <a:latin typeface="Times New Roman"/>
                <a:ea typeface="Times New Roman"/>
                <a:cs typeface="Times New Roman"/>
                <a:sym typeface="Times New Roman"/>
              </a:defRPr>
            </a:pPr>
            <a:r>
              <a:rPr sz="2400" dirty="0"/>
              <a:t>Women were expected to get married and have children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Grp="1" noChangeAspect="1"/>
          </p:cNvPicPr>
          <p:nvPr>
            <p:ph type="pic" idx="13"/>
          </p:nvPr>
        </p:nvPicPr>
        <p:blipFill>
          <a:blip r:embed="rId2"/>
          <a:srcRect l="28780" t="455" r="13300"/>
          <a:stretch>
            <a:fillRect/>
          </a:stretch>
        </p:blipFill>
        <p:spPr>
          <a:xfrm>
            <a:off x="-60156" y="-22287"/>
            <a:ext cx="6947157" cy="9753460"/>
          </a:xfrm>
          <a:prstGeom prst="rect">
            <a:avLst/>
          </a:prstGeom>
        </p:spPr>
      </p:pic>
      <p:sp>
        <p:nvSpPr>
          <p:cNvPr id="152" name="Line"/>
          <p:cNvSpPr>
            <a:spLocks noGrp="1"/>
          </p:cNvSpPr>
          <p:nvPr>
            <p:ph type="body" idx="14"/>
          </p:nvPr>
        </p:nvSpPr>
        <p:spPr>
          <a:xfrm>
            <a:off x="6959600" y="787400"/>
            <a:ext cx="53975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3" name="Treating your husband- The goodman of paris"/>
          <p:cNvSpPr txBox="1">
            <a:spLocks noGrp="1"/>
          </p:cNvSpPr>
          <p:nvPr>
            <p:ph type="title"/>
          </p:nvPr>
        </p:nvSpPr>
        <p:spPr>
          <a:xfrm>
            <a:off x="7305916" y="5175"/>
            <a:ext cx="5046630" cy="723900"/>
          </a:xfrm>
          <a:prstGeom prst="rect">
            <a:avLst/>
          </a:prstGeom>
        </p:spPr>
        <p:txBody>
          <a:bodyPr lIns="50800" tIns="50800" rIns="50800" bIns="50800" anchor="t">
            <a:normAutofit fontScale="90000"/>
          </a:bodyPr>
          <a:lstStyle>
            <a:lvl1pPr defTabSz="292100">
              <a:spcBef>
                <a:spcPts val="1100"/>
              </a:spcBef>
              <a:defRPr sz="2600">
                <a:solidFill>
                  <a:srgbClr val="000000"/>
                </a:solidFill>
              </a:defRPr>
            </a:lvl1pPr>
          </a:lstStyle>
          <a:p>
            <a:r>
              <a:rPr dirty="0"/>
              <a:t>Treating your husband- The goodman of </a:t>
            </a:r>
            <a:r>
              <a:rPr lang="en-US" dirty="0"/>
              <a:t>Paris</a:t>
            </a:r>
          </a:p>
        </p:txBody>
      </p:sp>
      <p:sp>
        <p:nvSpPr>
          <p:cNvPr id="154" name="And thus, shall you preserve and keep your husband from all discomforts and give him all the comforts you can bethink of, and serve him and have him served in your house you shall rely on him for outside things, for if he is good, he will take even more pains and labor in them than you would wish, and by doing what I have said you will cause him to miss you all the time and have his heart with you and your loving service, and he will shun all other houses, all other women, all other services and household.…"/>
          <p:cNvSpPr txBox="1">
            <a:spLocks noGrp="1"/>
          </p:cNvSpPr>
          <p:nvPr>
            <p:ph type="body" idx="1"/>
          </p:nvPr>
        </p:nvSpPr>
        <p:spPr>
          <a:xfrm>
            <a:off x="6780445" y="989604"/>
            <a:ext cx="6075414" cy="7930711"/>
          </a:xfrm>
          <a:prstGeom prst="rect">
            <a:avLst/>
          </a:prstGeom>
        </p:spPr>
        <p:txBody>
          <a:bodyPr>
            <a:normAutofit fontScale="92500"/>
          </a:bodyPr>
          <a:lstStyle/>
          <a:p>
            <a:pPr marL="462410" lvl="1" indent="-241557" defTabSz="214884">
              <a:lnSpc>
                <a:spcPct val="150000"/>
              </a:lnSpc>
              <a:spcBef>
                <a:spcPts val="0"/>
              </a:spcBef>
              <a:defRPr sz="1645">
                <a:solidFill>
                  <a:srgbClr val="000000"/>
                </a:solidFill>
                <a:latin typeface="Times New Roman"/>
                <a:ea typeface="Times New Roman"/>
                <a:cs typeface="Times New Roman"/>
                <a:sym typeface="Times New Roman"/>
              </a:defRPr>
            </a:pPr>
            <a:r>
              <a:t> And thus, shall you preserve and keep your husband from all discomforts and give him all the comforts you can bethink of, and serve him and have him served in your house you shall rely on him for outside things, for if he is good, he will take even more pains and labor in them than you would wish, and by doing what I have said you will cause him to miss you all the time and have his heart with you and your loving service, and he will shun all other houses, all other women, all other services and household.</a:t>
            </a:r>
          </a:p>
          <a:p>
            <a:pPr marL="273827" lvl="1" indent="-82819" defTabSz="214884">
              <a:lnSpc>
                <a:spcPct val="150000"/>
              </a:lnSpc>
              <a:spcBef>
                <a:spcPts val="0"/>
              </a:spcBef>
              <a:defRPr sz="1645">
                <a:solidFill>
                  <a:srgbClr val="000000"/>
                </a:solidFill>
                <a:latin typeface="Times New Roman"/>
                <a:ea typeface="Times New Roman"/>
                <a:cs typeface="Times New Roman"/>
                <a:sym typeface="Times New Roman"/>
              </a:defRPr>
            </a:pPr>
            <a:endParaRPr/>
          </a:p>
          <a:p>
            <a:pPr marL="462410" lvl="1" indent="-241557" defTabSz="214884">
              <a:lnSpc>
                <a:spcPct val="150000"/>
              </a:lnSpc>
              <a:spcBef>
                <a:spcPts val="0"/>
              </a:spcBef>
              <a:defRPr sz="1645">
                <a:solidFill>
                  <a:srgbClr val="000000"/>
                </a:solidFill>
                <a:latin typeface="Times New Roman"/>
                <a:ea typeface="Times New Roman"/>
                <a:cs typeface="Times New Roman"/>
                <a:sym typeface="Times New Roman"/>
              </a:defRPr>
            </a:pPr>
            <a:r>
              <a:t>There are some women who serve their husbands very well in the beginning, and then they find that their husbands are then so loving to them and so goodtempered, that they think those husbands will scarcely dare to be angry with them, if they do less, so they slacken and little by little they try to show less respect and service and obedience, but – what is more – they take upon themselves authority, command and lordship, first in a small thing, then in a larger, and a little more every day. </a:t>
            </a:r>
          </a:p>
          <a:p>
            <a:pPr marL="273827" lvl="1" indent="-82819" defTabSz="214884">
              <a:lnSpc>
                <a:spcPct val="150000"/>
              </a:lnSpc>
              <a:spcBef>
                <a:spcPts val="0"/>
              </a:spcBef>
              <a:defRPr sz="1645">
                <a:solidFill>
                  <a:srgbClr val="000000"/>
                </a:solidFill>
                <a:latin typeface="Times New Roman"/>
                <a:ea typeface="Times New Roman"/>
                <a:cs typeface="Times New Roman"/>
                <a:sym typeface="Times New Roman"/>
              </a:defRPr>
            </a:pPr>
            <a:endParaRPr/>
          </a:p>
          <a:p>
            <a:pPr marL="462410" lvl="1" indent="-241557" defTabSz="214884">
              <a:lnSpc>
                <a:spcPct val="150000"/>
              </a:lnSpc>
              <a:spcBef>
                <a:spcPts val="0"/>
              </a:spcBef>
              <a:defRPr sz="1645">
                <a:solidFill>
                  <a:srgbClr val="000000"/>
                </a:solidFill>
                <a:latin typeface="Times New Roman"/>
                <a:ea typeface="Times New Roman"/>
                <a:cs typeface="Times New Roman"/>
                <a:sym typeface="Times New Roman"/>
              </a:defRPr>
            </a:pPr>
            <a:r>
              <a:t>Thus they attempt and advance and rise, they think, and they think that their husbands, who say nothing about this because they are so good-tempered or perhaps because they are setting a trap, do not notice it, because they permit it thus. </a:t>
            </a:r>
          </a:p>
        </p:txBody>
      </p:sp>
      <p:sp>
        <p:nvSpPr>
          <p:cNvPr id="155" name="Power, Eileen, ed. The Goodman of Paris (Le Ménagier de Paris): a treatise on moral and domestic…"/>
          <p:cNvSpPr txBox="1"/>
          <p:nvPr/>
        </p:nvSpPr>
        <p:spPr>
          <a:xfrm>
            <a:off x="6955803" y="8975163"/>
            <a:ext cx="5953391" cy="910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spcBef>
                <a:spcPts val="0"/>
              </a:spcBef>
              <a:defRPr sz="1100" i="0" spc="0">
                <a:solidFill>
                  <a:srgbClr val="000000"/>
                </a:solidFill>
                <a:latin typeface="Times New Roman"/>
                <a:ea typeface="Times New Roman"/>
                <a:cs typeface="Times New Roman"/>
                <a:sym typeface="Times New Roman"/>
              </a:defRPr>
            </a:lvl1pPr>
            <a:lvl2pPr defTabSz="457200">
              <a:spcBef>
                <a:spcPts val="0"/>
              </a:spcBef>
              <a:defRPr sz="1100" i="0" spc="0">
                <a:solidFill>
                  <a:srgbClr val="000000"/>
                </a:solidFill>
                <a:latin typeface="Times New Roman"/>
                <a:ea typeface="Times New Roman"/>
                <a:cs typeface="Times New Roman"/>
                <a:sym typeface="Times New Roman"/>
              </a:defRPr>
            </a:lvl2pPr>
          </a:lstStyle>
          <a:p>
            <a:r>
              <a:rPr sz="1400" dirty="0">
                <a:solidFill>
                  <a:schemeClr val="tx1">
                    <a:lumMod val="50000"/>
                  </a:schemeClr>
                </a:solidFill>
              </a:rPr>
              <a:t>P</a:t>
            </a:r>
            <a:r>
              <a:rPr lang="en-US" sz="1400" dirty="0">
                <a:solidFill>
                  <a:schemeClr val="tx1">
                    <a:lumMod val="50000"/>
                  </a:schemeClr>
                </a:solidFill>
              </a:rPr>
              <a:t>ower, Eileen, ed. The Goodman of Paris (Le </a:t>
            </a:r>
            <a:r>
              <a:rPr lang="en-US" sz="1400" dirty="0" err="1">
                <a:solidFill>
                  <a:schemeClr val="tx1">
                    <a:lumMod val="50000"/>
                  </a:schemeClr>
                </a:solidFill>
              </a:rPr>
              <a:t>Ménagier</a:t>
            </a:r>
            <a:r>
              <a:rPr lang="en-US" sz="1400" dirty="0">
                <a:solidFill>
                  <a:schemeClr val="tx1">
                    <a:lumMod val="50000"/>
                  </a:schemeClr>
                </a:solidFill>
              </a:rPr>
              <a:t> de Paris): a treatise on </a:t>
            </a:r>
          </a:p>
          <a:p>
            <a:pPr lvl="1"/>
            <a:r>
              <a:rPr lang="en-US" sz="1400" dirty="0">
                <a:solidFill>
                  <a:schemeClr val="tx1">
                    <a:lumMod val="50000"/>
                  </a:schemeClr>
                </a:solidFill>
              </a:rPr>
              <a:t>moral and domestic economy by a citizen of Paris, c. 1393. Boydell Press,  </a:t>
            </a:r>
          </a:p>
          <a:p>
            <a:pPr lvl="1"/>
            <a:r>
              <a:rPr lang="en-US" sz="1400" dirty="0">
                <a:solidFill>
                  <a:schemeClr val="tx1">
                    <a:lumMod val="50000"/>
                  </a:schemeClr>
                </a:solidFill>
              </a:rPr>
              <a:t>2006</a:t>
            </a:r>
            <a:endParaRPr lang="en-US" dirty="0">
              <a:solidFill>
                <a:schemeClr val="tx1">
                  <a:lumMod val="50000"/>
                </a:schemeClr>
              </a:solidFill>
            </a:endParaRPr>
          </a:p>
          <a:p>
            <a:endParaRPr lang="en-US" sz="1050" dirty="0">
              <a:solidFill>
                <a:schemeClr val="tx1">
                  <a:lumMod val="50000"/>
                </a:schemeClr>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Grp="1" noChangeAspect="1"/>
          </p:cNvPicPr>
          <p:nvPr>
            <p:ph type="pic" idx="13"/>
          </p:nvPr>
        </p:nvPicPr>
        <p:blipFill>
          <a:blip r:embed="rId2"/>
          <a:srcRect l="43394" r="10012"/>
          <a:stretch>
            <a:fillRect/>
          </a:stretch>
        </p:blipFill>
        <p:spPr>
          <a:xfrm>
            <a:off x="0" y="-9657"/>
            <a:ext cx="6687394" cy="9772914"/>
          </a:xfrm>
          <a:prstGeom prst="rect">
            <a:avLst/>
          </a:prstGeom>
        </p:spPr>
      </p:pic>
      <p:sp>
        <p:nvSpPr>
          <p:cNvPr id="158" name="Line"/>
          <p:cNvSpPr>
            <a:spLocks noGrp="1"/>
          </p:cNvSpPr>
          <p:nvPr>
            <p:ph type="body" idx="14"/>
          </p:nvPr>
        </p:nvSpPr>
        <p:spPr>
          <a:xfrm>
            <a:off x="6908800" y="939800"/>
            <a:ext cx="53975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9" name="Dealing with servants-the goodman of paris"/>
          <p:cNvSpPr txBox="1">
            <a:spLocks noGrp="1"/>
          </p:cNvSpPr>
          <p:nvPr>
            <p:ph type="title"/>
          </p:nvPr>
        </p:nvSpPr>
        <p:spPr>
          <a:xfrm>
            <a:off x="7365308" y="74759"/>
            <a:ext cx="5170699" cy="786298"/>
          </a:xfrm>
          <a:prstGeom prst="rect">
            <a:avLst/>
          </a:prstGeom>
        </p:spPr>
        <p:txBody>
          <a:bodyPr lIns="50800" tIns="50800" rIns="50800" bIns="50800" anchor="t">
            <a:normAutofit fontScale="90000"/>
          </a:bodyPr>
          <a:lstStyle>
            <a:lvl1pPr defTabSz="297941">
              <a:spcBef>
                <a:spcPts val="1100"/>
              </a:spcBef>
              <a:defRPr sz="2652">
                <a:solidFill>
                  <a:srgbClr val="000000"/>
                </a:solidFill>
              </a:defRPr>
            </a:lvl1pPr>
          </a:lstStyle>
          <a:p>
            <a:r>
              <a:rPr sz="2650" dirty="0"/>
              <a:t>Dealing with servants-the goodman of </a:t>
            </a:r>
            <a:r>
              <a:rPr lang="en-US" sz="2650" dirty="0"/>
              <a:t>Paris</a:t>
            </a:r>
          </a:p>
        </p:txBody>
      </p:sp>
      <p:sp>
        <p:nvSpPr>
          <p:cNvPr id="160" name="You should be mistress of the house, the giver of orders, visitor, ruler and sovereign administrator, and it is for you to keep your maidservants in subjection and obedience to you, teaching, correcting and chastising them; wherefore forbid them all excess and gluttony of life.…"/>
          <p:cNvSpPr txBox="1">
            <a:spLocks noGrp="1"/>
          </p:cNvSpPr>
          <p:nvPr>
            <p:ph type="body" idx="1"/>
          </p:nvPr>
        </p:nvSpPr>
        <p:spPr>
          <a:xfrm>
            <a:off x="6740618" y="1184745"/>
            <a:ext cx="6164920" cy="8728176"/>
          </a:xfrm>
          <a:prstGeom prst="rect">
            <a:avLst/>
          </a:prstGeom>
        </p:spPr>
        <p:txBody>
          <a:bodyPr lIns="50800" tIns="50800" rIns="50800" bIns="50800" anchor="t">
            <a:normAutofit/>
          </a:bodyPr>
          <a:lstStyle/>
          <a:p>
            <a:pPr marL="272415" indent="-272415" defTabSz="182880">
              <a:lnSpc>
                <a:spcPct val="200000"/>
              </a:lnSpc>
              <a:spcBef>
                <a:spcPts val="0"/>
              </a:spcBef>
              <a:defRPr sz="1880">
                <a:solidFill>
                  <a:srgbClr val="000000"/>
                </a:solidFill>
                <a:latin typeface="Times New Roman"/>
                <a:ea typeface="Times New Roman"/>
                <a:cs typeface="Times New Roman"/>
                <a:sym typeface="Times New Roman"/>
              </a:defRPr>
            </a:pPr>
            <a:r>
              <a:rPr sz="1850" dirty="0"/>
              <a:t>You should be mistress of the house, the giver of orders, visitor, ruler and sovereign administrator, and it is for you to keep your maidservants in subjection and obedience to you, teaching, correcting and chastising them; wherefore forbid them all excess and gluttony of life.</a:t>
            </a:r>
            <a:r>
              <a:rPr lang="en-US" sz="1850" dirty="0"/>
              <a:t> </a:t>
            </a:r>
            <a:endParaRPr lang="en-US"/>
          </a:p>
          <a:p>
            <a:pPr marL="272415" indent="-272415" defTabSz="182880">
              <a:lnSpc>
                <a:spcPct val="200000"/>
              </a:lnSpc>
              <a:spcBef>
                <a:spcPts val="0"/>
              </a:spcBef>
              <a:defRPr sz="1880">
                <a:solidFill>
                  <a:srgbClr val="000000"/>
                </a:solidFill>
                <a:latin typeface="Times New Roman"/>
                <a:ea typeface="Times New Roman"/>
                <a:cs typeface="Times New Roman"/>
                <a:sym typeface="Times New Roman"/>
              </a:defRPr>
            </a:pPr>
            <a:r>
              <a:rPr sz="1850" dirty="0"/>
              <a:t>Forbid them to quarrel with each other or with your </a:t>
            </a:r>
            <a:r>
              <a:rPr lang="en-US" sz="1850" dirty="0"/>
              <a:t>neighbors</a:t>
            </a:r>
            <a:r>
              <a:rPr sz="1850" dirty="0"/>
              <a:t>; forbid them to speak ill of others, save only to you and in secret, and only in so far as the misdeed concerns your profit, forbid them to lie, to play at forbidden games, to swear foully and to utter words that smell of villainy, unseemly words and ribald, as do certain evil or ill-bred persons, Forbid revenge to them and teach them in all patience by the example of </a:t>
            </a:r>
            <a:r>
              <a:rPr sz="1850" dirty="0" err="1"/>
              <a:t>Melibeus</a:t>
            </a:r>
            <a:r>
              <a:rPr sz="1850" dirty="0"/>
              <a:t>, of whom I have told you.</a:t>
            </a:r>
          </a:p>
          <a:p>
            <a:pPr marL="272415" indent="-272415" defTabSz="182880">
              <a:lnSpc>
                <a:spcPct val="200000"/>
              </a:lnSpc>
              <a:spcBef>
                <a:spcPts val="0"/>
              </a:spcBef>
              <a:defRPr sz="1880">
                <a:solidFill>
                  <a:srgbClr val="000000"/>
                </a:solidFill>
                <a:latin typeface="Times New Roman"/>
                <a:ea typeface="Times New Roman"/>
                <a:cs typeface="Times New Roman"/>
                <a:sym typeface="Times New Roman"/>
              </a:defRPr>
            </a:pPr>
            <a:endParaRPr/>
          </a:p>
          <a:p>
            <a:pPr marL="272415" indent="-272415" defTabSz="182880">
              <a:lnSpc>
                <a:spcPct val="200000"/>
              </a:lnSpc>
              <a:spcBef>
                <a:spcPts val="0"/>
              </a:spcBef>
              <a:defRPr sz="1880">
                <a:solidFill>
                  <a:srgbClr val="000000"/>
                </a:solidFill>
                <a:latin typeface="Times New Roman"/>
                <a:ea typeface="Times New Roman"/>
                <a:cs typeface="Times New Roman"/>
                <a:sym typeface="Times New Roman"/>
              </a:defRPr>
            </a:pPr>
            <a:endParaRPr/>
          </a:p>
          <a:p>
            <a:pPr marL="0" indent="0" defTabSz="182880">
              <a:lnSpc>
                <a:spcPct val="200000"/>
              </a:lnSpc>
              <a:spcBef>
                <a:spcPts val="0"/>
              </a:spcBef>
              <a:buNone/>
              <a:defRPr sz="1880">
                <a:solidFill>
                  <a:srgbClr val="000000"/>
                </a:solidFill>
                <a:latin typeface="Times New Roman"/>
                <a:ea typeface="Times New Roman"/>
                <a:cs typeface="Times New Roman"/>
                <a:sym typeface="Times New Roman"/>
              </a:defRPr>
            </a:pPr>
            <a:endParaRPr sz="1850" dirty="0"/>
          </a:p>
          <a:p>
            <a:pPr marL="0" indent="91440" defTabSz="182880">
              <a:lnSpc>
                <a:spcPct val="200000"/>
              </a:lnSpc>
              <a:spcBef>
                <a:spcPts val="0"/>
              </a:spcBef>
              <a:buFont typeface="Times New Roman"/>
              <a:buChar char="•"/>
              <a:defRPr sz="1880">
                <a:solidFill>
                  <a:srgbClr val="000000"/>
                </a:solidFill>
                <a:latin typeface="Times New Roman"/>
                <a:ea typeface="Times New Roman"/>
                <a:cs typeface="Times New Roman"/>
                <a:sym typeface="Times New Roman"/>
              </a:defRPr>
            </a:pPr>
            <a:endParaRPr/>
          </a:p>
          <a:p>
            <a:pPr marL="0" indent="91440" defTabSz="182880">
              <a:lnSpc>
                <a:spcPct val="200000"/>
              </a:lnSpc>
              <a:spcBef>
                <a:spcPts val="0"/>
              </a:spcBef>
              <a:buFont typeface="Times New Roman"/>
              <a:buChar char="•"/>
              <a:defRPr sz="480">
                <a:solidFill>
                  <a:srgbClr val="000000"/>
                </a:solidFill>
                <a:latin typeface="Times New Roman"/>
                <a:ea typeface="Times New Roman"/>
                <a:cs typeface="Times New Roman"/>
                <a:sym typeface="Times New Roman"/>
              </a:defRPr>
            </a:pPr>
            <a:endParaRPr/>
          </a:p>
          <a:p>
            <a:pPr marL="69215" indent="-69215" defTabSz="182880">
              <a:lnSpc>
                <a:spcPct val="200000"/>
              </a:lnSpc>
              <a:spcBef>
                <a:spcPts val="0"/>
              </a:spcBef>
              <a:tabLst>
                <a:tab pos="0" algn="l"/>
                <a:tab pos="63500" algn="l"/>
              </a:tabLst>
              <a:defRPr sz="480">
                <a:solidFill>
                  <a:srgbClr val="000000"/>
                </a:solidFill>
                <a:latin typeface="Times New Roman"/>
                <a:ea typeface="Times New Roman"/>
                <a:cs typeface="Times New Roman"/>
                <a:sym typeface="Times New Roman"/>
              </a:defRPr>
            </a:pPr>
            <a:endParaRPr/>
          </a:p>
          <a:p>
            <a:pPr marL="162560" indent="-162560" defTabSz="233679">
              <a:spcBef>
                <a:spcPts val="700"/>
              </a:spcBef>
              <a:defRPr sz="1120"/>
            </a:pPr>
            <a:endParaRPr/>
          </a:p>
          <a:p>
            <a:pPr marL="162560" indent="-162560" defTabSz="233679">
              <a:spcBef>
                <a:spcPts val="700"/>
              </a:spcBef>
              <a:defRPr sz="1120"/>
            </a:pPr>
            <a:endParaRPr/>
          </a:p>
          <a:p>
            <a:pPr marL="162560" indent="-162560" defTabSz="233679">
              <a:spcBef>
                <a:spcPts val="700"/>
              </a:spcBef>
              <a:defRPr sz="1120"/>
            </a:pPr>
            <a:endParaRPr/>
          </a:p>
          <a:p>
            <a:pPr marL="162560" indent="-162560" defTabSz="233679">
              <a:spcBef>
                <a:spcPts val="700"/>
              </a:spcBef>
              <a:defRPr sz="1120"/>
            </a:pPr>
            <a:endParaRPr/>
          </a:p>
          <a:p>
            <a:pPr marL="162560" indent="-162560" defTabSz="233679">
              <a:spcBef>
                <a:spcPts val="700"/>
              </a:spcBef>
              <a:defRPr sz="1120"/>
            </a:pPr>
            <a:endParaRPr/>
          </a:p>
        </p:txBody>
      </p:sp>
      <p:sp>
        <p:nvSpPr>
          <p:cNvPr id="161" name="Power, Eileen, ed. The Goodman of Paris (Le Ménagier de Paris): a treatise on…"/>
          <p:cNvSpPr txBox="1"/>
          <p:nvPr/>
        </p:nvSpPr>
        <p:spPr>
          <a:xfrm>
            <a:off x="6755457" y="9136762"/>
            <a:ext cx="6135243" cy="500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0"/>
              </a:spcBef>
              <a:defRPr sz="1400" i="0" spc="0">
                <a:solidFill>
                  <a:srgbClr val="000000"/>
                </a:solidFill>
                <a:latin typeface="Times New Roman"/>
                <a:ea typeface="Times New Roman"/>
                <a:cs typeface="Times New Roman"/>
                <a:sym typeface="Times New Roman"/>
              </a:defRPr>
            </a:lvl1pPr>
            <a:lvl2pPr defTabSz="457200">
              <a:spcBef>
                <a:spcPts val="0"/>
              </a:spcBef>
              <a:defRPr sz="1400" i="0" spc="0">
                <a:solidFill>
                  <a:srgbClr val="000000"/>
                </a:solidFill>
                <a:latin typeface="Times New Roman"/>
                <a:ea typeface="Times New Roman"/>
                <a:cs typeface="Times New Roman"/>
                <a:sym typeface="Times New Roman"/>
              </a:defRPr>
            </a:lvl2pPr>
          </a:lstStyle>
          <a:p>
            <a:r>
              <a:t>Power, Eileen, ed. The Goodman of Paris (Le Ménagier de Paris): a treatise on </a:t>
            </a:r>
          </a:p>
          <a:p>
            <a:pPr lvl="1"/>
            <a:r>
              <a:t>moral and domestic economy by a citizen of Paris, c. 1393. Boydell Press, 2006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Grp="1" noChangeAspect="1"/>
          </p:cNvPicPr>
          <p:nvPr>
            <p:ph type="pic" idx="13"/>
          </p:nvPr>
        </p:nvPicPr>
        <p:blipFill>
          <a:blip r:embed="rId2"/>
          <a:srcRect l="30350" t="769" r="28903" b="769"/>
          <a:stretch>
            <a:fillRect/>
          </a:stretch>
        </p:blipFill>
        <p:spPr>
          <a:xfrm>
            <a:off x="-1" y="0"/>
            <a:ext cx="7114339" cy="9753600"/>
          </a:xfrm>
          <a:prstGeom prst="rect">
            <a:avLst/>
          </a:prstGeom>
        </p:spPr>
      </p:pic>
      <p:sp>
        <p:nvSpPr>
          <p:cNvPr id="164" name="Line"/>
          <p:cNvSpPr>
            <a:spLocks noGrp="1"/>
          </p:cNvSpPr>
          <p:nvPr>
            <p:ph type="body" idx="14"/>
          </p:nvPr>
        </p:nvSpPr>
        <p:spPr>
          <a:xfrm>
            <a:off x="7390324" y="587093"/>
            <a:ext cx="53975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5" name="The Goodman of Paris suggested that a wife who took care of their husband and tried to make his life easier would have a better life. Their husband would be happier and not get mad…"/>
          <p:cNvSpPr txBox="1">
            <a:spLocks noGrp="1"/>
          </p:cNvSpPr>
          <p:nvPr>
            <p:ph type="body" sz="half" idx="1"/>
          </p:nvPr>
        </p:nvSpPr>
        <p:spPr>
          <a:xfrm>
            <a:off x="7276358" y="837241"/>
            <a:ext cx="5625433" cy="8079118"/>
          </a:xfrm>
          <a:prstGeom prst="rect">
            <a:avLst/>
          </a:prstGeom>
        </p:spPr>
        <p:txBody>
          <a:bodyPr lIns="50800" tIns="50800" rIns="50800" bIns="50800" anchor="t">
            <a:normAutofit/>
          </a:bodyPr>
          <a:lstStyle/>
          <a:p>
            <a:pPr>
              <a:lnSpc>
                <a:spcPct val="150000"/>
              </a:lnSpc>
              <a:defRPr sz="2200">
                <a:solidFill>
                  <a:srgbClr val="000000"/>
                </a:solidFill>
                <a:latin typeface="Times New Roman"/>
                <a:ea typeface="Times New Roman"/>
                <a:cs typeface="Times New Roman"/>
                <a:sym typeface="Times New Roman"/>
              </a:defRPr>
            </a:pPr>
            <a:r>
              <a:rPr dirty="0"/>
              <a:t>The Goodman of Paris suggested that a wife who took care of their husband and tried to make his life easier would have a better life. Their husband would be happier and not get mad</a:t>
            </a:r>
          </a:p>
          <a:p>
            <a:pPr>
              <a:lnSpc>
                <a:spcPct val="150000"/>
              </a:lnSpc>
              <a:defRPr sz="2200">
                <a:solidFill>
                  <a:srgbClr val="000000"/>
                </a:solidFill>
                <a:latin typeface="Times New Roman"/>
                <a:ea typeface="Times New Roman"/>
                <a:cs typeface="Times New Roman"/>
                <a:sym typeface="Times New Roman"/>
              </a:defRPr>
            </a:pPr>
            <a:r>
              <a:rPr dirty="0"/>
              <a:t>With dealing with </a:t>
            </a:r>
            <a:r>
              <a:rPr lang="en-US" dirty="0"/>
              <a:t>servant's</a:t>
            </a:r>
            <a:r>
              <a:rPr dirty="0"/>
              <a:t> wives were expected to keep them in line and keep a positive image in the community</a:t>
            </a:r>
          </a:p>
          <a:p>
            <a:pPr>
              <a:lnSpc>
                <a:spcPct val="150000"/>
              </a:lnSpc>
              <a:defRPr sz="2200">
                <a:solidFill>
                  <a:srgbClr val="000000"/>
                </a:solidFill>
                <a:latin typeface="Times New Roman"/>
                <a:ea typeface="Times New Roman"/>
                <a:cs typeface="Times New Roman"/>
                <a:sym typeface="Times New Roman"/>
              </a:defRPr>
            </a:pPr>
            <a:r>
              <a:rPr dirty="0"/>
              <a:t>Women were held at a higher standard in and out of the home. According to the Goodman of Paris women were blamed if their husband got mad. Husbands need to be comfortable they work hard after all</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Grp="1"/>
          </p:cNvPicPr>
          <p:nvPr>
            <p:ph type="pic" idx="13"/>
          </p:nvPr>
        </p:nvPicPr>
        <p:blipFill>
          <a:blip r:embed="rId2"/>
          <a:srcRect l="8393" r="8393"/>
          <a:stretch>
            <a:fillRect/>
          </a:stretch>
        </p:blipFill>
        <p:spPr>
          <a:xfrm>
            <a:off x="-1985" y="-249735"/>
            <a:ext cx="6141488" cy="10146756"/>
          </a:xfrm>
          <a:prstGeom prst="rect">
            <a:avLst/>
          </a:prstGeom>
        </p:spPr>
      </p:pic>
      <p:sp>
        <p:nvSpPr>
          <p:cNvPr id="168" name="POPE INNOCENT III “DIE REGISTER INNOCENZ III” (prescriptive source)"/>
          <p:cNvSpPr txBox="1">
            <a:spLocks noGrp="1"/>
          </p:cNvSpPr>
          <p:nvPr>
            <p:ph type="title"/>
          </p:nvPr>
        </p:nvSpPr>
        <p:spPr>
          <a:xfrm>
            <a:off x="6489242" y="439665"/>
            <a:ext cx="6356591" cy="1282025"/>
          </a:xfrm>
          <a:prstGeom prst="rect">
            <a:avLst/>
          </a:prstGeom>
        </p:spPr>
        <p:txBody>
          <a:bodyPr>
            <a:normAutofit fontScale="90000"/>
          </a:bodyPr>
          <a:lstStyle/>
          <a:p>
            <a:pPr algn="ctr">
              <a:defRPr sz="4200">
                <a:solidFill>
                  <a:srgbClr val="000000"/>
                </a:solidFill>
              </a:defRPr>
            </a:pPr>
            <a:r>
              <a:rPr sz="3800"/>
              <a:t>POPE INNOCENT III “DIE REGISTER INNOCENZ III”</a:t>
            </a:r>
            <a:r>
              <a:t> </a:t>
            </a:r>
            <a:r>
              <a:rPr sz="1500"/>
              <a:t>(prescriptive source)</a:t>
            </a:r>
          </a:p>
        </p:txBody>
      </p:sp>
      <p:sp>
        <p:nvSpPr>
          <p:cNvPr id="169" name="This letter helps support that women are held at a higher standard since the man in this letter committed adultery the women has a bunch of rules she has to follow, or the man can “render the conjugal debt to her with the fear of the Lord”. These letters are an example of how women were treated if their husband does something society deems wrong.…"/>
          <p:cNvSpPr txBox="1">
            <a:spLocks noGrp="1"/>
          </p:cNvSpPr>
          <p:nvPr>
            <p:ph type="body" idx="1"/>
          </p:nvPr>
        </p:nvSpPr>
        <p:spPr>
          <a:xfrm>
            <a:off x="6237591" y="2177905"/>
            <a:ext cx="6892547" cy="8182856"/>
          </a:xfrm>
          <a:prstGeom prst="rect">
            <a:avLst/>
          </a:prstGeom>
        </p:spPr>
        <p:txBody>
          <a:bodyPr lIns="50800" tIns="50800" rIns="50800" bIns="50800" anchor="t">
            <a:normAutofit/>
          </a:bodyPr>
          <a:lstStyle/>
          <a:p>
            <a:pPr marL="0" lvl="1" indent="342900">
              <a:lnSpc>
                <a:spcPct val="150000"/>
              </a:lnSpc>
              <a:buSzTx/>
              <a:buFontTx/>
              <a:buNone/>
              <a:defRPr sz="1500">
                <a:solidFill>
                  <a:srgbClr val="000000"/>
                </a:solidFill>
                <a:latin typeface="Times New Roman"/>
                <a:ea typeface="Times New Roman"/>
                <a:cs typeface="Times New Roman"/>
                <a:sym typeface="Times New Roman"/>
              </a:defRPr>
            </a:pPr>
            <a:r>
              <a:rPr dirty="0"/>
              <a:t>To Clement, the Prior of </a:t>
            </a:r>
            <a:r>
              <a:rPr dirty="0" err="1"/>
              <a:t>Osney</a:t>
            </a:r>
            <a:endParaRPr lang="en-US" dirty="0" err="1"/>
          </a:p>
          <a:p>
            <a:pPr marL="0" lvl="1" indent="342900">
              <a:lnSpc>
                <a:spcPct val="200000"/>
              </a:lnSpc>
              <a:buSzTx/>
              <a:buNone/>
              <a:defRPr sz="1800">
                <a:solidFill>
                  <a:srgbClr val="000000"/>
                </a:solidFill>
                <a:latin typeface="Times New Roman"/>
                <a:ea typeface="Times New Roman"/>
                <a:cs typeface="Times New Roman"/>
                <a:sym typeface="Times New Roman"/>
              </a:defRPr>
            </a:pPr>
            <a:r>
              <a:rPr sz="1600" dirty="0"/>
              <a:t>You have also asked to be advised what you should do about his wife. We briefly respond that his wife should be enjoined diligently to be continent until her husband dies and to abstain completely from mingling her flesh with his on account of public honesty. Nonetheless if the wife refuses to obey because she fears to lapse from chastity, her husband may and ought </a:t>
            </a:r>
            <a:r>
              <a:rPr lang="en-US" sz="1600" dirty="0"/>
              <a:t>to </a:t>
            </a:r>
            <a:r>
              <a:rPr sz="1600" dirty="0"/>
              <a:t>render the conjugal debt to her with the fear of the Lord.</a:t>
            </a:r>
            <a:endParaRPr lang="en-US" sz="1600"/>
          </a:p>
          <a:p>
            <a:pPr marL="0" lvl="1" indent="342900">
              <a:lnSpc>
                <a:spcPct val="200000"/>
              </a:lnSpc>
              <a:buSzTx/>
              <a:buNone/>
              <a:defRPr sz="1800">
                <a:solidFill>
                  <a:srgbClr val="000000"/>
                </a:solidFill>
                <a:latin typeface="Times New Roman"/>
                <a:ea typeface="Times New Roman"/>
                <a:cs typeface="Times New Roman"/>
                <a:sym typeface="Times New Roman"/>
              </a:defRPr>
            </a:pPr>
            <a:r>
              <a:rPr lang="en-US" sz="1600" dirty="0"/>
              <a:t>This letter helps support that women are held at a higher standard since the man in this letter committed adultery the  women has a bunch of rules she has to follow, or the man can “render the conjugal debt to her with the fear of the Lord”. These letters are an example of how women were treated if their husband does something society deems wrong.</a:t>
            </a:r>
            <a:endParaRPr lang="en-US" sz="1600"/>
          </a:p>
          <a:p>
            <a:pPr marL="0" lvl="1" indent="342900">
              <a:lnSpc>
                <a:spcPct val="200000"/>
              </a:lnSpc>
              <a:buSzTx/>
              <a:buFontTx/>
              <a:buNone/>
              <a:defRPr sz="1800">
                <a:solidFill>
                  <a:srgbClr val="000000"/>
                </a:solidFill>
                <a:latin typeface="Times New Roman"/>
                <a:ea typeface="Times New Roman"/>
                <a:cs typeface="Times New Roman"/>
                <a:sym typeface="Times New Roman"/>
              </a:defRPr>
            </a:pPr>
            <a:endParaRPr lang="en-US" sz="1600" b="1" dirty="0"/>
          </a:p>
        </p:txBody>
      </p:sp>
      <p:sp>
        <p:nvSpPr>
          <p:cNvPr id="2" name="TextBox 1">
            <a:extLst>
              <a:ext uri="{FF2B5EF4-FFF2-40B4-BE49-F238E27FC236}">
                <a16:creationId xmlns:a16="http://schemas.microsoft.com/office/drawing/2014/main" id="{5AB2B3C5-975A-26CC-47B0-822EC0FD95C7}"/>
              </a:ext>
            </a:extLst>
          </p:cNvPr>
          <p:cNvSpPr txBox="1"/>
          <p:nvPr/>
        </p:nvSpPr>
        <p:spPr>
          <a:xfrm>
            <a:off x="6275979" y="8876527"/>
            <a:ext cx="6519438" cy="774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i="0" dirty="0">
                <a:solidFill>
                  <a:schemeClr val="tx1">
                    <a:lumMod val="50000"/>
                  </a:schemeClr>
                </a:solidFill>
                <a:latin typeface="Times New Roman"/>
              </a:rPr>
              <a:t>Innocent III, Pope. “Die Register Innocenz' III.” Received by Clement, the Prior of </a:t>
            </a:r>
            <a:r>
              <a:rPr lang="en-US" sz="1600" i="0" dirty="0" err="1">
                <a:solidFill>
                  <a:schemeClr val="tx1">
                    <a:lumMod val="50000"/>
                  </a:schemeClr>
                </a:solidFill>
                <a:latin typeface="Times New Roman"/>
              </a:rPr>
              <a:t>Osney</a:t>
            </a:r>
            <a:r>
              <a:rPr lang="en-US" sz="1600" i="0" dirty="0">
                <a:solidFill>
                  <a:schemeClr val="tx1">
                    <a:lumMod val="50000"/>
                  </a:schemeClr>
                </a:solidFill>
                <a:latin typeface="Times New Roman"/>
              </a:rPr>
              <a:t>, The Lateran, 24 February 1203, The Lateran</a:t>
            </a:r>
            <a:r>
              <a:rPr lang="en-US" sz="1600" dirty="0">
                <a:solidFill>
                  <a:schemeClr val="tx1">
                    <a:lumMod val="50000"/>
                  </a:schemeClr>
                </a:solidFill>
                <a:latin typeface="Times New Roman"/>
              </a:rPr>
              <a:t> </a:t>
            </a:r>
            <a:endParaRPr lang="en-US" sz="1600" b="0" i="1" u="none" strike="noStrike" cap="none" spc="28" normalizeH="0" baseline="0">
              <a:ln>
                <a:noFill/>
              </a:ln>
              <a:solidFill>
                <a:schemeClr val="tx1">
                  <a:lumMod val="50000"/>
                </a:schemeClr>
              </a:solidFill>
              <a:effectLst/>
              <a:uFillTx/>
              <a:latin typeface="Iowan Old Style"/>
              <a:ea typeface="Iowan Old Style"/>
              <a:cs typeface="Iowan Old Style"/>
            </a:endParaRPr>
          </a:p>
        </p:txBody>
      </p:sp>
    </p:spTree>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New_Template9</vt:lpstr>
      <vt:lpstr>Double standards in marriages in Medieval Europe</vt:lpstr>
      <vt:lpstr>Learning Activity for after </vt:lpstr>
      <vt:lpstr>What was marriage?</vt:lpstr>
      <vt:lpstr>What was marriage?</vt:lpstr>
      <vt:lpstr>Marriage standards for women</vt:lpstr>
      <vt:lpstr>Treating your husband- The goodman of Paris</vt:lpstr>
      <vt:lpstr>Dealing with servants-the goodman of Paris</vt:lpstr>
      <vt:lpstr>PowerPoint Presentation</vt:lpstr>
      <vt:lpstr>POPE INNOCENT III “DIE REGISTER INNOCENZ III” (prescriptive source)</vt:lpstr>
      <vt:lpstr>Marriage standards for men</vt:lpstr>
      <vt:lpstr>Double standards in action</vt:lpstr>
      <vt:lpstr>PowerPoint Presentation</vt:lpstr>
      <vt:lpstr>PowerPoint Presentation</vt:lpstr>
      <vt:lpstr>Double standards in action</vt:lpstr>
      <vt:lpstr>PowerPoint Presentation</vt:lpstr>
      <vt:lpstr>Small Review </vt:lpstr>
      <vt:lpstr>small review</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standards in marriages in Medieval Europe</dc:title>
  <cp:revision>138</cp:revision>
  <dcterms:modified xsi:type="dcterms:W3CDTF">2022-06-16T20:07:46Z</dcterms:modified>
</cp:coreProperties>
</file>