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2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9"/>
    <p:restoredTop sz="94704"/>
  </p:normalViewPr>
  <p:slideViewPr>
    <p:cSldViewPr snapToGrid="0" snapToObjects="1">
      <p:cViewPr>
        <p:scale>
          <a:sx n="95" d="100"/>
          <a:sy n="95" d="100"/>
        </p:scale>
        <p:origin x="-188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073FE-4015-0E44-A57F-FF7FC0D2BF2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19E76-93E8-4244-9083-068541A6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19E76-93E8-4244-9083-068541A61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19E76-93E8-4244-9083-068541A61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3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7" r:id="rId6"/>
    <p:sldLayoutId id="2147483822" r:id="rId7"/>
    <p:sldLayoutId id="2147483823" r:id="rId8"/>
    <p:sldLayoutId id="2147483824" r:id="rId9"/>
    <p:sldLayoutId id="2147483826" r:id="rId10"/>
    <p:sldLayoutId id="214748382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pistolae.ctl.columbia.edu/woman/2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82" name="Rectangle 1081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istory of Eleanor of Aquitaine">
            <a:extLst>
              <a:ext uri="{FF2B5EF4-FFF2-40B4-BE49-F238E27FC236}">
                <a16:creationId xmlns:a16="http://schemas.microsoft.com/office/drawing/2014/main" id="{5467D093-9371-C469-2118-88DF51F6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1" b="33431"/>
          <a:stretch/>
        </p:blipFill>
        <p:spPr bwMode="auto">
          <a:xfrm>
            <a:off x="20" y="10"/>
            <a:ext cx="12191979" cy="68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49166-4008-6C98-BCB9-15E0F70B4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310" y="306103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Eleanor of Aquitaine: The Queen with Two Crowns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4F175-8304-D32A-9065-D26553648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88757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Brady Grove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230148155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HIST 312 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Dr. Lightfoot</a:t>
            </a:r>
          </a:p>
        </p:txBody>
      </p: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2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3C45-3CD2-F4D8-2940-C4FA6230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39D1E-C32E-9F76-F107-629FB556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12390"/>
            <a:ext cx="10134600" cy="46873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r>
              <a:rPr lang="en-CA" sz="1900" dirty="0"/>
              <a:t>Eleanor of Aquitaine Drawing. https://</a:t>
            </a:r>
            <a:r>
              <a:rPr lang="en-CA" sz="1900" dirty="0" err="1"/>
              <a:t>www.englishmonarchs.co.uk</a:t>
            </a:r>
            <a:r>
              <a:rPr lang="en-CA" sz="1900" dirty="0"/>
              <a:t>/plantagenet_19.htm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of Aquitaine Drawing. https://www.onthisday.com/people/eleanor-of-aquitaine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of Aquitaine Drawing. https://britishheritage.com/history/history-eleanor-aquitaine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of Aquitaine Queen Consort of England. https://www.alamy.com/stock-photo-eleanor-of-aquitaine-1122-1204-was-queen-consort-of-england-from-11541189-171291130.html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of Aquitaine Marrying King Louis VII. https://rebeccastarrbrown.com/2018/08/01/when-eleanor-of-aquitaine-as-queen-of-france/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of Aquitaine Marrying Henry II. https://rebeccastarrbrown.com/2018/03/27/the-early-years-of-henry-ii-eleanor-of-aquitaine/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Eleanor Riding with her favourite son Richard Lionheart. https://www.grunge.com/368986/how-eleanor-of-aquitaine-became-one-of-the-most-powerful-women-in-history/</a:t>
            </a:r>
          </a:p>
          <a:p>
            <a:pPr>
              <a:lnSpc>
                <a:spcPct val="200000"/>
              </a:lnSpc>
            </a:pPr>
            <a:r>
              <a:rPr lang="en-CA" sz="1900" dirty="0"/>
              <a:t>Queen Leah from Disney’s Sleeping Beauty. https://disney.fandom.com/wiki/Queen_Leah</a:t>
            </a:r>
          </a:p>
          <a:p>
            <a:pPr>
              <a:lnSpc>
                <a:spcPct val="200000"/>
              </a:lnSpc>
            </a:pPr>
            <a:r>
              <a:rPr lang="en-CA" sz="1900" i="1" dirty="0" err="1"/>
              <a:t>Epistolae</a:t>
            </a:r>
            <a:r>
              <a:rPr lang="en-CA" sz="1900" i="1" dirty="0"/>
              <a:t>. Medieval Women’s Latin Letters.</a:t>
            </a:r>
            <a:r>
              <a:rPr lang="en-CA" sz="1900" dirty="0"/>
              <a:t> Eleanor of Aquitaine. https://epistolae.ctl.columbia.edu/woman/24.htm</a:t>
            </a:r>
            <a:r>
              <a:rPr lang="en-CA" sz="1900" dirty="0">
                <a:hlinkClick r:id="rId2"/>
              </a:rPr>
              <a:t>l</a:t>
            </a:r>
            <a:endParaRPr lang="en-CA" sz="1900" dirty="0"/>
          </a:p>
          <a:p>
            <a:pPr>
              <a:lnSpc>
                <a:spcPct val="200000"/>
              </a:lnSpc>
            </a:pPr>
            <a:r>
              <a:rPr lang="en-CA" sz="1900" dirty="0"/>
              <a:t>UXL Biographies. (2011). </a:t>
            </a:r>
            <a:r>
              <a:rPr lang="en-CA" sz="1900" i="1" dirty="0"/>
              <a:t>Eleanor of Aquitaine</a:t>
            </a:r>
            <a:r>
              <a:rPr lang="en-CA" sz="1900" dirty="0"/>
              <a:t>. Retrieved from: </a:t>
            </a:r>
            <a:r>
              <a:rPr lang="en-CA" sz="1900" dirty="0" err="1"/>
              <a:t>link.gale.com</a:t>
            </a:r>
            <a:r>
              <a:rPr lang="en-CA" sz="1900" dirty="0"/>
              <a:t>/apps/doc/EJ2108100714/</a:t>
            </a:r>
            <a:r>
              <a:rPr lang="en-CA" sz="1900" dirty="0" err="1"/>
              <a:t>CIC?u</a:t>
            </a:r>
            <a:r>
              <a:rPr lang="en-CA" sz="1900" dirty="0"/>
              <a:t>=</a:t>
            </a:r>
            <a:r>
              <a:rPr lang="en-CA" sz="1900" dirty="0" err="1"/>
              <a:t>unorthbc&amp;sid</a:t>
            </a:r>
            <a:r>
              <a:rPr lang="en-CA" sz="1900" dirty="0"/>
              <a:t>=</a:t>
            </a:r>
            <a:r>
              <a:rPr lang="en-CA" sz="1900" dirty="0" err="1"/>
              <a:t>summon&amp;xid</a:t>
            </a:r>
            <a:r>
              <a:rPr lang="en-CA" sz="1900" dirty="0"/>
              <a:t>=b9d6028c. </a:t>
            </a:r>
          </a:p>
          <a:p>
            <a:r>
              <a:rPr lang="en-CA" sz="1900" dirty="0"/>
              <a:t>Kelly, A. (1937). Eleanor of Aquitaine and Her Courts of Love. </a:t>
            </a:r>
            <a:r>
              <a:rPr lang="en-CA" sz="1900" i="1" dirty="0"/>
              <a:t>Speculum</a:t>
            </a:r>
            <a:r>
              <a:rPr lang="en-CA" sz="1900" dirty="0"/>
              <a:t>, </a:t>
            </a:r>
            <a:r>
              <a:rPr lang="en-CA" sz="1900" i="1" dirty="0"/>
              <a:t>12</a:t>
            </a:r>
            <a:r>
              <a:rPr lang="en-CA" sz="1900" dirty="0"/>
              <a:t>(1), 3–19.</a:t>
            </a:r>
          </a:p>
          <a:p>
            <a:r>
              <a:rPr lang="en-CA" sz="1900" dirty="0"/>
              <a:t> https://doi.org/10.2307/2848658</a:t>
            </a:r>
          </a:p>
          <a:p>
            <a:r>
              <a:rPr lang="en-CA" sz="1900" dirty="0"/>
              <a:t>Meade, M. (1991). Eleanor of Aquitaine </a:t>
            </a:r>
            <a:r>
              <a:rPr lang="en-CA" sz="1900" i="1" dirty="0"/>
              <a:t>A Bibliography.  </a:t>
            </a:r>
            <a:r>
              <a:rPr lang="en-CA" sz="1900" dirty="0"/>
              <a:t>Penguin Books USA Inc</a:t>
            </a:r>
          </a:p>
          <a:p>
            <a:r>
              <a:rPr lang="en-CA" sz="1900" dirty="0"/>
              <a:t>Mitchell, L. (2018). </a:t>
            </a:r>
            <a:r>
              <a:rPr lang="en-CA" sz="1900" i="1" dirty="0"/>
              <a:t>“Give Me Back My Son!” </a:t>
            </a:r>
            <a:r>
              <a:rPr lang="en-CA" sz="1900" dirty="0"/>
              <a:t>Eleanor of Aquitaine, Emotion Talk, and</a:t>
            </a:r>
          </a:p>
          <a:p>
            <a:r>
              <a:rPr lang="en-CA" sz="1900" dirty="0"/>
              <a:t> the Gendering of Political Rhetoric. Retrieved from: https://go-gale-</a:t>
            </a:r>
          </a:p>
          <a:p>
            <a:r>
              <a:rPr lang="en-CA" sz="1900" dirty="0" err="1"/>
              <a:t>com.prxy.lib.unbc.ca</a:t>
            </a:r>
            <a:r>
              <a:rPr lang="en-CA" sz="1900" dirty="0"/>
              <a:t>/</a:t>
            </a:r>
            <a:r>
              <a:rPr lang="en-CA" sz="1900" dirty="0" err="1"/>
              <a:t>ps</a:t>
            </a:r>
            <a:r>
              <a:rPr lang="en-CA" sz="1900" dirty="0"/>
              <a:t>/</a:t>
            </a:r>
            <a:r>
              <a:rPr lang="en-CA" sz="1900" dirty="0" err="1"/>
              <a:t>i.do?p</a:t>
            </a:r>
            <a:r>
              <a:rPr lang="en-CA" sz="1900" dirty="0"/>
              <a:t>=</a:t>
            </a:r>
            <a:r>
              <a:rPr lang="en-CA" sz="1900" dirty="0" err="1"/>
              <a:t>AONE&amp;u</a:t>
            </a:r>
            <a:r>
              <a:rPr lang="en-CA" sz="1900" dirty="0"/>
              <a:t>=</a:t>
            </a:r>
            <a:r>
              <a:rPr lang="en-CA" sz="1900" dirty="0" err="1"/>
              <a:t>unorthbc&amp;id</a:t>
            </a:r>
            <a:r>
              <a:rPr lang="en-CA" sz="1900" dirty="0"/>
              <a:t>=GALE|A568839534&amp;v=2.1&amp;it</a:t>
            </a:r>
          </a:p>
          <a:p>
            <a:r>
              <a:rPr lang="en-CA" sz="1900" dirty="0"/>
              <a:t>=</a:t>
            </a:r>
            <a:r>
              <a:rPr lang="en-CA" sz="1900" dirty="0" err="1"/>
              <a:t>r&amp;sid</a:t>
            </a:r>
            <a:r>
              <a:rPr lang="en-CA" sz="1900" dirty="0"/>
              <a:t>=summon</a:t>
            </a:r>
          </a:p>
          <a:p>
            <a:endParaRPr lang="en-CA" sz="1200" dirty="0"/>
          </a:p>
          <a:p>
            <a:endParaRPr lang="en-CA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9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036E0-2B76-BE11-024D-87D5E28E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882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pc="390" dirty="0"/>
              <a:t>Today we will be covering…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27FF7-DEE5-1654-F454-641C9FB2849F}"/>
              </a:ext>
            </a:extLst>
          </p:cNvPr>
          <p:cNvSpPr txBox="1"/>
          <p:nvPr/>
        </p:nvSpPr>
        <p:spPr>
          <a:xfrm>
            <a:off x="7279965" y="2884395"/>
            <a:ext cx="3766670" cy="24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Early life of Eleanor of Aquitaine </a:t>
            </a:r>
            <a:endParaRPr lang="en-US">
              <a:solidFill>
                <a:schemeClr val="tx2"/>
              </a:solidFill>
            </a:endParaRPr>
          </a:p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Her marriage and divorce to Louis VII</a:t>
            </a:r>
            <a:endParaRPr lang="en-US">
              <a:solidFill>
                <a:schemeClr val="tx2"/>
              </a:solidFill>
            </a:endParaRPr>
          </a:p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Her marriage and divorce to Henry II</a:t>
            </a:r>
            <a:endParaRPr lang="en-US">
              <a:solidFill>
                <a:schemeClr val="tx2"/>
              </a:solidFill>
            </a:endParaRPr>
          </a:p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The role she played in the rebellion against Henry II with her sons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Graphic 5" descr="Crown outline">
            <a:extLst>
              <a:ext uri="{FF2B5EF4-FFF2-40B4-BE49-F238E27FC236}">
                <a16:creationId xmlns:a16="http://schemas.microsoft.com/office/drawing/2014/main" id="{B34433E2-5350-FEF1-2995-1D91016E5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1" y="785197"/>
            <a:ext cx="5372100" cy="53721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1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Rectangle 209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2" name="Group 209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113" name="Rectangle 209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14" name="Rectangle 2101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8124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16" name="Group 2105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512050"/>
            <a:ext cx="867485" cy="115439"/>
            <a:chOff x="8910933" y="1861308"/>
            <a:chExt cx="867485" cy="115439"/>
          </a:xfrm>
        </p:grpSpPr>
        <p:sp>
          <p:nvSpPr>
            <p:cNvPr id="2117" name="Rectangle 2106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56624F-E1BD-7AE5-392D-CE187CC3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24" y="237503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2800" spc="390" dirty="0"/>
              <a:t>does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QUEEN look like TO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8BB1C-A10D-CE9E-5FEB-52B34ADA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1536" y="2136564"/>
            <a:ext cx="3148928" cy="7325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Before we begin.. </a:t>
            </a:r>
          </a:p>
        </p:txBody>
      </p:sp>
      <p:pic>
        <p:nvPicPr>
          <p:cNvPr id="2050" name="Picture 2" descr="Anthology About Remarkable Women in History Lined Up at Starz, Eleanor of  Aquitaine to Be First Subject | Women and Hollywood">
            <a:extLst>
              <a:ext uri="{FF2B5EF4-FFF2-40B4-BE49-F238E27FC236}">
                <a16:creationId xmlns:a16="http://schemas.microsoft.com/office/drawing/2014/main" id="{91CFA79C-9E27-DC70-1787-7B428FF9A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22722" b="-1"/>
          <a:stretch/>
        </p:blipFill>
        <p:spPr bwMode="auto">
          <a:xfrm>
            <a:off x="698421" y="1381246"/>
            <a:ext cx="2906780" cy="3270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en Leah | Disney Wiki | Fandom">
            <a:extLst>
              <a:ext uri="{FF2B5EF4-FFF2-40B4-BE49-F238E27FC236}">
                <a16:creationId xmlns:a16="http://schemas.microsoft.com/office/drawing/2014/main" id="{636F52ED-9249-0894-1227-0ADAAF30F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219"/>
          <a:stretch/>
        </p:blipFill>
        <p:spPr bwMode="auto">
          <a:xfrm>
            <a:off x="8612008" y="1381246"/>
            <a:ext cx="2885961" cy="3246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rown outline">
            <a:extLst>
              <a:ext uri="{FF2B5EF4-FFF2-40B4-BE49-F238E27FC236}">
                <a16:creationId xmlns:a16="http://schemas.microsoft.com/office/drawing/2014/main" id="{0EB36A45-BE23-967F-EEAC-94C5C589C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2258" y="1468136"/>
            <a:ext cx="8909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5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978D-4A07-3C22-FBB3-3B7F5D11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302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Early Life of Eleanor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9DAE5-414C-097D-8A5D-89883B058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5679" y="2682988"/>
            <a:ext cx="4580642" cy="284316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Born in 1112- Died in 1204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Before the age of seven she attained a degree in sophistication appropriate for her rank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Eleanor grew up spoiled as a child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Had always been independent, defiant, and a tomboy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She believed she didn’t need man and that she could take her life into her own hands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“brought up in delicacy and reared with abundance of all delights of wealth” (Richard le </a:t>
            </a:r>
            <a:r>
              <a:rPr lang="en-US" sz="1200" dirty="0" err="1"/>
              <a:t>Poiteuin</a:t>
            </a:r>
            <a:r>
              <a:rPr lang="en-US" sz="1200" dirty="0"/>
              <a:t> 1170’s)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Educated and grew up to be very energetic, and a talented sportswoman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Rode horses at an early age and took part in hawking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200" dirty="0"/>
              <a:t>At 15 Eleanor was now Countess to Poitou and Duchess of Aquitaine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endParaRPr lang="en-US" sz="1200" dirty="0"/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pic>
        <p:nvPicPr>
          <p:cNvPr id="5" name="Picture 2" descr="Eleanor of Aquitaine (1122 – 1204) was Queen consort of England from  1154–1189. She was originally married to King Louis VII of France, but as  the marriage had not produced a son">
            <a:extLst>
              <a:ext uri="{FF2B5EF4-FFF2-40B4-BE49-F238E27FC236}">
                <a16:creationId xmlns:a16="http://schemas.microsoft.com/office/drawing/2014/main" id="{4D361826-2931-6302-453B-0A8B069A4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 bwMode="auto">
          <a:xfrm>
            <a:off x="723900" y="1431373"/>
            <a:ext cx="2632783" cy="39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Crown outline">
            <a:extLst>
              <a:ext uri="{FF2B5EF4-FFF2-40B4-BE49-F238E27FC236}">
                <a16:creationId xmlns:a16="http://schemas.microsoft.com/office/drawing/2014/main" id="{85CF0872-5445-0071-6842-3A2C0CFB5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5316" y="2112608"/>
            <a:ext cx="2632783" cy="2632783"/>
          </a:xfrm>
          <a:prstGeom prst="rect">
            <a:avLst/>
          </a:prstGeom>
        </p:spPr>
      </p:pic>
      <p:grpSp>
        <p:nvGrpSpPr>
          <p:cNvPr id="29" name="Group 18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2543656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0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46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821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17" name="Group 821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218" name="Rectangle 821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19" name="Straight Connector 821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0" name="Straight Connector 821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222" name="Rectangle 8221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4" name="Rectangle 8223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12F2F-A316-39C7-87C2-E4109109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41109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Queen of France</a:t>
            </a:r>
          </a:p>
        </p:txBody>
      </p:sp>
      <p:pic>
        <p:nvPicPr>
          <p:cNvPr id="8194" name="Picture 2" descr="When Eleanor of Aquitaine Was Queen of France – Rebecca Starr Brown">
            <a:extLst>
              <a:ext uri="{FF2B5EF4-FFF2-40B4-BE49-F238E27FC236}">
                <a16:creationId xmlns:a16="http://schemas.microsoft.com/office/drawing/2014/main" id="{92AE4944-F9FF-2844-BFBA-F25F0820B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270"/>
          <a:stretch/>
        </p:blipFill>
        <p:spPr bwMode="auto">
          <a:xfrm>
            <a:off x="20" y="10"/>
            <a:ext cx="59388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6" name="Group 8225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8227" name="Rectangle 8226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28" name="Straight Connector 8227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9" name="Straight Connector 8228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34B02-5B6F-D709-4E02-56F14F602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4758965"/>
            <a:ext cx="5938865" cy="19400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 </a:t>
            </a:r>
          </a:p>
        </p:txBody>
      </p:sp>
      <p:pic>
        <p:nvPicPr>
          <p:cNvPr id="6" name="Graphic 5" descr="Crown outline">
            <a:extLst>
              <a:ext uri="{FF2B5EF4-FFF2-40B4-BE49-F238E27FC236}">
                <a16:creationId xmlns:a16="http://schemas.microsoft.com/office/drawing/2014/main" id="{308AB339-9C1F-0C5D-CD61-28D08195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0508" y="2057986"/>
            <a:ext cx="1069847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38F7A-3E2C-31E0-0F57-AD5EF3BA325F}"/>
              </a:ext>
            </a:extLst>
          </p:cNvPr>
          <p:cNvSpPr txBox="1"/>
          <p:nvPr/>
        </p:nvSpPr>
        <p:spPr>
          <a:xfrm>
            <a:off x="6114808" y="3885387"/>
            <a:ext cx="59313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Married in 1137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Eleanor was not in love with Louis VII 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 The marriage itself was a political circumstance following the death of her father 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Eleanor had reservations about the 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She believed Louis ranked beneath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 She had a small amount of respect for him. 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They annulled their marriage in March 1152</a:t>
            </a:r>
          </a:p>
        </p:txBody>
      </p:sp>
    </p:spTree>
    <p:extLst>
      <p:ext uri="{BB962C8B-B14F-4D97-AF65-F5344CB8AC3E}">
        <p14:creationId xmlns:p14="http://schemas.microsoft.com/office/powerpoint/2010/main" val="4266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8" name="Rectangle 928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90" name="Group 928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9291" name="Rectangle 929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292" name="Straight Connector 929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3" name="Straight Connector 929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95" name="Rectangle 929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he Early Years of Henry II &amp; Eleanor of Aquitaine – Rebecca Starr Brown">
            <a:extLst>
              <a:ext uri="{FF2B5EF4-FFF2-40B4-BE49-F238E27FC236}">
                <a16:creationId xmlns:a16="http://schemas.microsoft.com/office/drawing/2014/main" id="{A6E1AD5C-7C9D-6F78-2AA5-70D54C3BC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0474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7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94299-B7D4-970F-E768-50343404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2" y="536621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Marriage to Henry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91AAB-0E2A-18BA-3561-CAA213F2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561" y="3940756"/>
            <a:ext cx="3931321" cy="15457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171450" indent="-171450" algn="l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100" dirty="0"/>
              <a:t>One of the most chaotic </a:t>
            </a:r>
          </a:p>
          <a:p>
            <a:pPr marL="171450" indent="-171450" algn="l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100" dirty="0"/>
              <a:t>Henry and Eleanor met secretly in Paris and agreed to marry once her first marriage had been annulled.</a:t>
            </a:r>
          </a:p>
          <a:p>
            <a:pPr marL="171450" indent="-171450" algn="l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100" dirty="0"/>
              <a:t>Remarried in May 1152 quietly without a ceremony </a:t>
            </a:r>
          </a:p>
          <a:p>
            <a:pPr marL="171450" indent="-171450" algn="l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100" dirty="0"/>
              <a:t>Both strong, dynamic, characters with forceful personalities</a:t>
            </a:r>
          </a:p>
          <a:p>
            <a:pPr marL="171450" indent="-171450" algn="l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100" dirty="0"/>
              <a:t>Caused a lot of hatred between Henry II and King Louis VII after she failed to get consent from him to remarry</a:t>
            </a:r>
          </a:p>
        </p:txBody>
      </p:sp>
      <p:grpSp>
        <p:nvGrpSpPr>
          <p:cNvPr id="9299" name="Group 929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9300" name="Rectangle 929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01" name="Straight Connector 930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2" name="Straight Connector 930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 descr="Crown outline">
            <a:extLst>
              <a:ext uri="{FF2B5EF4-FFF2-40B4-BE49-F238E27FC236}">
                <a16:creationId xmlns:a16="http://schemas.microsoft.com/office/drawing/2014/main" id="{AD06513F-601F-FEBB-AD86-44C8B5F95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0479" y="889230"/>
            <a:ext cx="8674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" name="Rectangle 1027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2" name="Group 1028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283" name="Rectangle 1028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84" name="Straight Connector 1028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5" name="Straight Connector 1028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287" name="Rectangle 10286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8" name="Picture 8" descr="How Eleanor Of Aquitaine Became One Of The Most Powerful Women In History">
            <a:extLst>
              <a:ext uri="{FF2B5EF4-FFF2-40B4-BE49-F238E27FC236}">
                <a16:creationId xmlns:a16="http://schemas.microsoft.com/office/drawing/2014/main" id="{8480B078-BBFA-A3B6-031D-598960618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9" name="Rectangle 10288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9981"/>
            <a:ext cx="12191999" cy="49580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50000"/>
                </a:srgbClr>
              </a:gs>
              <a:gs pos="87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3E0C-44B8-FF32-7BB1-2297C112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83" y="1473046"/>
            <a:ext cx="7272408" cy="17525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in the Rebellion Against Henry 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478E4-8109-DA68-747A-7CD622CBF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8183" y="3326867"/>
            <a:ext cx="7272408" cy="29891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Henry divides up his kingdom among his sons but gives them no real power to rule.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Eliminates most of Eleanor’s power as Queen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Eleanor’s son’s rebel against their father in 1137 and she aides them.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During the rebellion Eleanor maintained her independent court in Poitou in the interest of her sons.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Deployed emotions in her letters strategically to gain support from other political leaders (Kings, Dukes)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Used her emotions to reinforce her position of authority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Never allowed herself to become a victim even after being imprisoned by Henry II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4D79-B401-2C7B-5D4C-C7C920BE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9" y="-524739"/>
            <a:ext cx="10134600" cy="1288489"/>
          </a:xfrm>
        </p:spPr>
        <p:txBody>
          <a:bodyPr/>
          <a:lstStyle/>
          <a:p>
            <a:r>
              <a:rPr lang="en-US" dirty="0"/>
              <a:t>Activity for Today...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8AB20F-7E4E-F1C4-243D-DB616CBE32DE}"/>
              </a:ext>
            </a:extLst>
          </p:cNvPr>
          <p:cNvSpPr/>
          <p:nvPr/>
        </p:nvSpPr>
        <p:spPr>
          <a:xfrm>
            <a:off x="1028700" y="1554653"/>
            <a:ext cx="5769665" cy="5183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940E2-7954-45C5-CE9C-5EC1790F7384}"/>
              </a:ext>
            </a:extLst>
          </p:cNvPr>
          <p:cNvSpPr/>
          <p:nvPr/>
        </p:nvSpPr>
        <p:spPr>
          <a:xfrm>
            <a:off x="5115338" y="1554652"/>
            <a:ext cx="5769665" cy="5183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C2A68-80BB-6084-9B4C-6E4D1C0CF397}"/>
              </a:ext>
            </a:extLst>
          </p:cNvPr>
          <p:cNvSpPr txBox="1"/>
          <p:nvPr/>
        </p:nvSpPr>
        <p:spPr>
          <a:xfrm>
            <a:off x="7072521" y="1100930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Disney Queen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00525-FE5F-36B3-DFBA-2498E90FF65D}"/>
              </a:ext>
            </a:extLst>
          </p:cNvPr>
          <p:cNvSpPr txBox="1"/>
          <p:nvPr/>
        </p:nvSpPr>
        <p:spPr>
          <a:xfrm>
            <a:off x="2879862" y="110093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Eleanor of Aquitaine </a:t>
            </a:r>
          </a:p>
        </p:txBody>
      </p:sp>
      <p:pic>
        <p:nvPicPr>
          <p:cNvPr id="9" name="Graphic 8" descr="Crown outline">
            <a:extLst>
              <a:ext uri="{FF2B5EF4-FFF2-40B4-BE49-F238E27FC236}">
                <a16:creationId xmlns:a16="http://schemas.microsoft.com/office/drawing/2014/main" id="{4ABDE253-21D9-EEBA-2426-8465BDD4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3270" y="10130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3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4550150"/>
            <a:ext cx="867485" cy="115439"/>
            <a:chOff x="8910933" y="1861308"/>
            <a:chExt cx="867485" cy="1154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273ED5-E0C0-2595-924D-B414F8F6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Wrap up and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A70B6-293F-9DEF-771F-33609376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2924" y="3712101"/>
            <a:ext cx="3282152" cy="73254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You are now an expert historian on Eleanor of Aquitaine! what was one thing you found the most interesting about her? Can you think of any other real-life queens?</a:t>
            </a:r>
          </a:p>
        </p:txBody>
      </p:sp>
      <p:pic>
        <p:nvPicPr>
          <p:cNvPr id="5" name="Graphic 4" descr="Crown outline">
            <a:extLst>
              <a:ext uri="{FF2B5EF4-FFF2-40B4-BE49-F238E27FC236}">
                <a16:creationId xmlns:a16="http://schemas.microsoft.com/office/drawing/2014/main" id="{BDD8D31D-A22C-CEC3-7B76-F6562671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7950" y="1246666"/>
            <a:ext cx="1228874" cy="1357751"/>
          </a:xfrm>
          <a:prstGeom prst="rect">
            <a:avLst/>
          </a:prstGeom>
        </p:spPr>
      </p:pic>
      <p:pic>
        <p:nvPicPr>
          <p:cNvPr id="3076" name="Picture 4" descr="Eleanor of Aquitaine: Powerful Ruler in Medieval Europe">
            <a:extLst>
              <a:ext uri="{FF2B5EF4-FFF2-40B4-BE49-F238E27FC236}">
                <a16:creationId xmlns:a16="http://schemas.microsoft.com/office/drawing/2014/main" id="{6EFF98A1-9EFC-7E9C-FC83-2230ACEF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32646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795</Words>
  <Application>Microsoft Macintosh PowerPoint</Application>
  <PresentationFormat>Widescreen</PresentationFormat>
  <Paragraphs>77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Bembo</vt:lpstr>
      <vt:lpstr>Calibri</vt:lpstr>
      <vt:lpstr>Wingdings</vt:lpstr>
      <vt:lpstr>AdornVTI</vt:lpstr>
      <vt:lpstr>Eleanor of Aquitaine: The Queen with Two Crowns </vt:lpstr>
      <vt:lpstr>Today we will be covering…</vt:lpstr>
      <vt:lpstr>what does A QUEEN look like TO YOU?</vt:lpstr>
      <vt:lpstr>Early Life of Eleanor </vt:lpstr>
      <vt:lpstr>Queen of France</vt:lpstr>
      <vt:lpstr>Marriage to Henry ii </vt:lpstr>
      <vt:lpstr>Role in the Rebellion Against Henry II</vt:lpstr>
      <vt:lpstr>Activity for Today... </vt:lpstr>
      <vt:lpstr>Wrap up and review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Eleanor of Aquitaine: The Queen with Two Crowns </dc:title>
  <dc:creator>Brady Grove</dc:creator>
  <cp:lastModifiedBy>Brady Grove</cp:lastModifiedBy>
  <cp:revision>8</cp:revision>
  <dcterms:created xsi:type="dcterms:W3CDTF">2022-06-16T17:57:17Z</dcterms:created>
  <dcterms:modified xsi:type="dcterms:W3CDTF">2022-06-17T02:25:03Z</dcterms:modified>
</cp:coreProperties>
</file>