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2.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1"/>
  </p:sldMasterIdLst>
  <p:sldIdLst>
    <p:sldId id="256" r:id="rId2"/>
    <p:sldId id="260" r:id="rId3"/>
    <p:sldId id="259" r:id="rId4"/>
    <p:sldId id="258" r:id="rId5"/>
    <p:sldId id="262" r:id="rId6"/>
    <p:sldId id="270" r:id="rId7"/>
    <p:sldId id="267" r:id="rId8"/>
    <p:sldId id="265" r:id="rId9"/>
    <p:sldId id="269" r:id="rId10"/>
    <p:sldId id="264" r:id="rId11"/>
    <p:sldId id="275" r:id="rId12"/>
    <p:sldId id="268" r:id="rId13"/>
    <p:sldId id="271" r:id="rId14"/>
    <p:sldId id="273" r:id="rId15"/>
    <p:sldId id="257" r:id="rId16"/>
    <p:sldId id="274" r:id="rId17"/>
    <p:sldId id="263" r:id="rId18"/>
    <p:sldId id="272"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2610D-5FFF-8349-B81B-F1B945306B3C}" v="1720" dt="2022-06-16T23:44:36.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4"/>
    <p:restoredTop sz="95846"/>
  </p:normalViewPr>
  <p:slideViewPr>
    <p:cSldViewPr snapToGrid="0" snapToObjects="1">
      <p:cViewPr>
        <p:scale>
          <a:sx n="92" d="100"/>
          <a:sy n="92" d="100"/>
        </p:scale>
        <p:origin x="144"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847049-CE5A-438C-9418-60AFC6EB828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0131C13-A326-41FE-B48C-9F5D7AAEE1C9}">
      <dgm:prSet custT="1"/>
      <dgm:spPr/>
      <dgm:t>
        <a:bodyPr/>
        <a:lstStyle/>
        <a:p>
          <a:r>
            <a:rPr lang="en-US" sz="2200" dirty="0">
              <a:latin typeface="Chalkboard" panose="03050602040202020205" pitchFamily="66" charset="77"/>
            </a:rPr>
            <a:t>To establish the complexities of prostitution based on the treatment of sex workers and attitudes towards the idea of prostitution.</a:t>
          </a:r>
        </a:p>
      </dgm:t>
    </dgm:pt>
    <dgm:pt modelId="{7DDD5BB9-C9D7-4C1D-9CE8-669AF6ACE856}" type="parTrans" cxnId="{AD6DACA1-8563-4610-BC15-333B61E82C23}">
      <dgm:prSet/>
      <dgm:spPr/>
      <dgm:t>
        <a:bodyPr/>
        <a:lstStyle/>
        <a:p>
          <a:endParaRPr lang="en-US"/>
        </a:p>
      </dgm:t>
    </dgm:pt>
    <dgm:pt modelId="{B53E962C-EF74-44DD-B174-93A6050A0B36}" type="sibTrans" cxnId="{AD6DACA1-8563-4610-BC15-333B61E82C23}">
      <dgm:prSet phldrT="01" phldr="0"/>
      <dgm:spPr/>
      <dgm:t>
        <a:bodyPr/>
        <a:lstStyle/>
        <a:p>
          <a:endParaRPr lang="en-US" dirty="0"/>
        </a:p>
      </dgm:t>
    </dgm:pt>
    <dgm:pt modelId="{E769BE7C-1B8D-4CA2-8D3E-0A621DF2CDC4}">
      <dgm:prSet/>
      <dgm:spPr/>
      <dgm:t>
        <a:bodyPr/>
        <a:lstStyle/>
        <a:p>
          <a:r>
            <a:rPr lang="en-US" dirty="0">
              <a:latin typeface="Chalkboard" panose="03050602040202020205" pitchFamily="66" charset="77"/>
            </a:rPr>
            <a:t>To highlight</a:t>
          </a:r>
          <a:r>
            <a:rPr lang="en-US" baseline="0" dirty="0">
              <a:latin typeface="Chalkboard" panose="03050602040202020205" pitchFamily="66" charset="77"/>
            </a:rPr>
            <a:t> how prostitution represents an ambiguity in which prostitution was both legal and illegal.</a:t>
          </a:r>
          <a:endParaRPr lang="en-US" dirty="0">
            <a:latin typeface="Chalkboard" panose="03050602040202020205" pitchFamily="66" charset="77"/>
          </a:endParaRPr>
        </a:p>
      </dgm:t>
    </dgm:pt>
    <dgm:pt modelId="{CE0C252D-435F-4280-B604-ECF8F1C8281C}" type="parTrans" cxnId="{35032B97-598D-41A9-9DCB-2F517B2D0B62}">
      <dgm:prSet/>
      <dgm:spPr/>
      <dgm:t>
        <a:bodyPr/>
        <a:lstStyle/>
        <a:p>
          <a:endParaRPr lang="en-US"/>
        </a:p>
      </dgm:t>
    </dgm:pt>
    <dgm:pt modelId="{BEA78DAC-282B-4226-A778-49D954F2658C}" type="sibTrans" cxnId="{35032B97-598D-41A9-9DCB-2F517B2D0B62}">
      <dgm:prSet phldrT="02" phldr="0"/>
      <dgm:spPr/>
      <dgm:t>
        <a:bodyPr/>
        <a:lstStyle/>
        <a:p>
          <a:endParaRPr lang="en-US"/>
        </a:p>
      </dgm:t>
    </dgm:pt>
    <dgm:pt modelId="{67F9AADE-0B41-4C8B-906E-65F453CEBDEF}">
      <dgm:prSet/>
      <dgm:spPr/>
      <dgm:t>
        <a:bodyPr/>
        <a:lstStyle/>
        <a:p>
          <a:r>
            <a:rPr lang="en-US" dirty="0">
              <a:latin typeface="Chalkboard" panose="03050602040202020205" pitchFamily="66" charset="77"/>
            </a:rPr>
            <a:t>To emphasize sex workers as victims and agents within the institution of prostitution. </a:t>
          </a:r>
          <a:endParaRPr lang="en-US" dirty="0"/>
        </a:p>
      </dgm:t>
    </dgm:pt>
    <dgm:pt modelId="{0FF6CD56-F874-450B-BFF6-430D34D9B2BB}" type="parTrans" cxnId="{226FEF93-50DF-433E-A1BD-C519DAF8A208}">
      <dgm:prSet/>
      <dgm:spPr/>
      <dgm:t>
        <a:bodyPr/>
        <a:lstStyle/>
        <a:p>
          <a:endParaRPr lang="en-US"/>
        </a:p>
      </dgm:t>
    </dgm:pt>
    <dgm:pt modelId="{F2A540B2-11ED-41B7-9265-15371A32B65E}" type="sibTrans" cxnId="{226FEF93-50DF-433E-A1BD-C519DAF8A208}">
      <dgm:prSet phldrT="03" phldr="0"/>
      <dgm:spPr/>
      <dgm:t>
        <a:bodyPr/>
        <a:lstStyle/>
        <a:p>
          <a:endParaRPr lang="en-US"/>
        </a:p>
      </dgm:t>
    </dgm:pt>
    <dgm:pt modelId="{D289E035-A44D-4446-A254-0025F82A95F2}">
      <dgm:prSet/>
      <dgm:spPr/>
      <dgm:t>
        <a:bodyPr/>
        <a:lstStyle/>
        <a:p>
          <a:r>
            <a:rPr lang="en-US" dirty="0">
              <a:latin typeface="Chalkboard" panose="03050602040202020205" pitchFamily="66" charset="77"/>
            </a:rPr>
            <a:t>To demonstrate how sex workers were demoralized and taken advantage of even when they were needed to provide a service.</a:t>
          </a:r>
        </a:p>
      </dgm:t>
    </dgm:pt>
    <dgm:pt modelId="{E0B8036B-E8F0-42FB-93F1-EC3C96965773}" type="parTrans" cxnId="{AC441E8D-0DB2-4FED-8004-5362E006BF15}">
      <dgm:prSet/>
      <dgm:spPr/>
      <dgm:t>
        <a:bodyPr/>
        <a:lstStyle/>
        <a:p>
          <a:endParaRPr lang="en-US"/>
        </a:p>
      </dgm:t>
    </dgm:pt>
    <dgm:pt modelId="{164E771B-1CC4-4F80-B193-AD5860BC7568}" type="sibTrans" cxnId="{AC441E8D-0DB2-4FED-8004-5362E006BF15}">
      <dgm:prSet phldrT="04" phldr="0"/>
      <dgm:spPr/>
      <dgm:t>
        <a:bodyPr/>
        <a:lstStyle/>
        <a:p>
          <a:endParaRPr lang="en-US"/>
        </a:p>
      </dgm:t>
    </dgm:pt>
    <dgm:pt modelId="{3A5C4FC9-3124-F54D-BA04-EE179914A589}" type="pres">
      <dgm:prSet presAssocID="{AE847049-CE5A-438C-9418-60AFC6EB8280}" presName="linear" presStyleCnt="0">
        <dgm:presLayoutVars>
          <dgm:animLvl val="lvl"/>
          <dgm:resizeHandles val="exact"/>
        </dgm:presLayoutVars>
      </dgm:prSet>
      <dgm:spPr/>
    </dgm:pt>
    <dgm:pt modelId="{53087920-F285-F645-8507-C98F7AFB21DB}" type="pres">
      <dgm:prSet presAssocID="{A0131C13-A326-41FE-B48C-9F5D7AAEE1C9}" presName="parentText" presStyleLbl="node1" presStyleIdx="0" presStyleCnt="4">
        <dgm:presLayoutVars>
          <dgm:chMax val="0"/>
          <dgm:bulletEnabled val="1"/>
        </dgm:presLayoutVars>
      </dgm:prSet>
      <dgm:spPr/>
    </dgm:pt>
    <dgm:pt modelId="{955C4DD3-C83F-3249-825B-64F9B710D96C}" type="pres">
      <dgm:prSet presAssocID="{B53E962C-EF74-44DD-B174-93A6050A0B36}" presName="spacer" presStyleCnt="0"/>
      <dgm:spPr/>
    </dgm:pt>
    <dgm:pt modelId="{A1D7EA7B-0032-D840-99F1-6CD2AAB67B01}" type="pres">
      <dgm:prSet presAssocID="{E769BE7C-1B8D-4CA2-8D3E-0A621DF2CDC4}" presName="parentText" presStyleLbl="node1" presStyleIdx="1" presStyleCnt="4">
        <dgm:presLayoutVars>
          <dgm:chMax val="0"/>
          <dgm:bulletEnabled val="1"/>
        </dgm:presLayoutVars>
      </dgm:prSet>
      <dgm:spPr/>
    </dgm:pt>
    <dgm:pt modelId="{50732DD4-E463-C54F-8727-B0CCE8495312}" type="pres">
      <dgm:prSet presAssocID="{BEA78DAC-282B-4226-A778-49D954F2658C}" presName="spacer" presStyleCnt="0"/>
      <dgm:spPr/>
    </dgm:pt>
    <dgm:pt modelId="{F82B6F7A-BEEE-AF4C-AB60-CDBAE153B2A3}" type="pres">
      <dgm:prSet presAssocID="{67F9AADE-0B41-4C8B-906E-65F453CEBDEF}" presName="parentText" presStyleLbl="node1" presStyleIdx="2" presStyleCnt="4">
        <dgm:presLayoutVars>
          <dgm:chMax val="0"/>
          <dgm:bulletEnabled val="1"/>
        </dgm:presLayoutVars>
      </dgm:prSet>
      <dgm:spPr/>
    </dgm:pt>
    <dgm:pt modelId="{F83DD5C9-50FC-9D48-A585-8C3F06051FD4}" type="pres">
      <dgm:prSet presAssocID="{F2A540B2-11ED-41B7-9265-15371A32B65E}" presName="spacer" presStyleCnt="0"/>
      <dgm:spPr/>
    </dgm:pt>
    <dgm:pt modelId="{B9D74530-EA66-6F48-ADC1-E5A8DD5EEA74}" type="pres">
      <dgm:prSet presAssocID="{D289E035-A44D-4446-A254-0025F82A95F2}" presName="parentText" presStyleLbl="node1" presStyleIdx="3" presStyleCnt="4">
        <dgm:presLayoutVars>
          <dgm:chMax val="0"/>
          <dgm:bulletEnabled val="1"/>
        </dgm:presLayoutVars>
      </dgm:prSet>
      <dgm:spPr/>
    </dgm:pt>
  </dgm:ptLst>
  <dgm:cxnLst>
    <dgm:cxn modelId="{E16BEB05-D473-1242-AE71-45FE512CB0BE}" type="presOf" srcId="{67F9AADE-0B41-4C8B-906E-65F453CEBDEF}" destId="{F82B6F7A-BEEE-AF4C-AB60-CDBAE153B2A3}" srcOrd="0" destOrd="0" presId="urn:microsoft.com/office/officeart/2005/8/layout/vList2"/>
    <dgm:cxn modelId="{56867036-1923-1E49-9B11-5B58B17AC5BE}" type="presOf" srcId="{AE847049-CE5A-438C-9418-60AFC6EB8280}" destId="{3A5C4FC9-3124-F54D-BA04-EE179914A589}" srcOrd="0" destOrd="0" presId="urn:microsoft.com/office/officeart/2005/8/layout/vList2"/>
    <dgm:cxn modelId="{2DD0693C-5129-DC40-826E-B4D11F84967F}" type="presOf" srcId="{D289E035-A44D-4446-A254-0025F82A95F2}" destId="{B9D74530-EA66-6F48-ADC1-E5A8DD5EEA74}" srcOrd="0" destOrd="0" presId="urn:microsoft.com/office/officeart/2005/8/layout/vList2"/>
    <dgm:cxn modelId="{82B6076B-9B57-B54C-836A-CC0CEAB4B4C2}" type="presOf" srcId="{E769BE7C-1B8D-4CA2-8D3E-0A621DF2CDC4}" destId="{A1D7EA7B-0032-D840-99F1-6CD2AAB67B01}" srcOrd="0" destOrd="0" presId="urn:microsoft.com/office/officeart/2005/8/layout/vList2"/>
    <dgm:cxn modelId="{AC441E8D-0DB2-4FED-8004-5362E006BF15}" srcId="{AE847049-CE5A-438C-9418-60AFC6EB8280}" destId="{D289E035-A44D-4446-A254-0025F82A95F2}" srcOrd="3" destOrd="0" parTransId="{E0B8036B-E8F0-42FB-93F1-EC3C96965773}" sibTransId="{164E771B-1CC4-4F80-B193-AD5860BC7568}"/>
    <dgm:cxn modelId="{226FEF93-50DF-433E-A1BD-C519DAF8A208}" srcId="{AE847049-CE5A-438C-9418-60AFC6EB8280}" destId="{67F9AADE-0B41-4C8B-906E-65F453CEBDEF}" srcOrd="2" destOrd="0" parTransId="{0FF6CD56-F874-450B-BFF6-430D34D9B2BB}" sibTransId="{F2A540B2-11ED-41B7-9265-15371A32B65E}"/>
    <dgm:cxn modelId="{35032B97-598D-41A9-9DCB-2F517B2D0B62}" srcId="{AE847049-CE5A-438C-9418-60AFC6EB8280}" destId="{E769BE7C-1B8D-4CA2-8D3E-0A621DF2CDC4}" srcOrd="1" destOrd="0" parTransId="{CE0C252D-435F-4280-B604-ECF8F1C8281C}" sibTransId="{BEA78DAC-282B-4226-A778-49D954F2658C}"/>
    <dgm:cxn modelId="{AD6DACA1-8563-4610-BC15-333B61E82C23}" srcId="{AE847049-CE5A-438C-9418-60AFC6EB8280}" destId="{A0131C13-A326-41FE-B48C-9F5D7AAEE1C9}" srcOrd="0" destOrd="0" parTransId="{7DDD5BB9-C9D7-4C1D-9CE8-669AF6ACE856}" sibTransId="{B53E962C-EF74-44DD-B174-93A6050A0B36}"/>
    <dgm:cxn modelId="{69BD06EC-7101-A148-A730-282DA68E8446}" type="presOf" srcId="{A0131C13-A326-41FE-B48C-9F5D7AAEE1C9}" destId="{53087920-F285-F645-8507-C98F7AFB21DB}" srcOrd="0" destOrd="0" presId="urn:microsoft.com/office/officeart/2005/8/layout/vList2"/>
    <dgm:cxn modelId="{B6DA1533-0828-AC45-9C07-F5EE581713FA}" type="presParOf" srcId="{3A5C4FC9-3124-F54D-BA04-EE179914A589}" destId="{53087920-F285-F645-8507-C98F7AFB21DB}" srcOrd="0" destOrd="0" presId="urn:microsoft.com/office/officeart/2005/8/layout/vList2"/>
    <dgm:cxn modelId="{34572ED2-8C11-6E49-8AAE-902EAF2AF9F1}" type="presParOf" srcId="{3A5C4FC9-3124-F54D-BA04-EE179914A589}" destId="{955C4DD3-C83F-3249-825B-64F9B710D96C}" srcOrd="1" destOrd="0" presId="urn:microsoft.com/office/officeart/2005/8/layout/vList2"/>
    <dgm:cxn modelId="{CF4819CA-D85C-EE40-93DF-0742307D26E5}" type="presParOf" srcId="{3A5C4FC9-3124-F54D-BA04-EE179914A589}" destId="{A1D7EA7B-0032-D840-99F1-6CD2AAB67B01}" srcOrd="2" destOrd="0" presId="urn:microsoft.com/office/officeart/2005/8/layout/vList2"/>
    <dgm:cxn modelId="{CFD6BE96-3A13-884F-A64C-FB691B4084A0}" type="presParOf" srcId="{3A5C4FC9-3124-F54D-BA04-EE179914A589}" destId="{50732DD4-E463-C54F-8727-B0CCE8495312}" srcOrd="3" destOrd="0" presId="urn:microsoft.com/office/officeart/2005/8/layout/vList2"/>
    <dgm:cxn modelId="{11DB76CB-7692-4D47-A2FC-FE86CDF703A1}" type="presParOf" srcId="{3A5C4FC9-3124-F54D-BA04-EE179914A589}" destId="{F82B6F7A-BEEE-AF4C-AB60-CDBAE153B2A3}" srcOrd="4" destOrd="0" presId="urn:microsoft.com/office/officeart/2005/8/layout/vList2"/>
    <dgm:cxn modelId="{3E847462-9F91-3447-83B0-0265438A5218}" type="presParOf" srcId="{3A5C4FC9-3124-F54D-BA04-EE179914A589}" destId="{F83DD5C9-50FC-9D48-A585-8C3F06051FD4}" srcOrd="5" destOrd="0" presId="urn:microsoft.com/office/officeart/2005/8/layout/vList2"/>
    <dgm:cxn modelId="{250FA156-E161-9D47-BE06-5DE7571CFCF0}" type="presParOf" srcId="{3A5C4FC9-3124-F54D-BA04-EE179914A589}" destId="{B9D74530-EA66-6F48-ADC1-E5A8DD5EEA7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09280C-C8FB-4576-A93F-9A2F140075B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395A046-C58B-429F-99BA-E87E0B64E5D4}">
      <dgm:prSet/>
      <dgm:spPr/>
      <dgm:t>
        <a:bodyPr/>
        <a:lstStyle/>
        <a:p>
          <a:r>
            <a:rPr lang="en-US" dirty="0">
              <a:latin typeface="Chalkboard" panose="03050602040202020205" pitchFamily="66" charset="77"/>
            </a:rPr>
            <a:t>Jobs available to women were limited and women were underpaid (”Common Women” 50). </a:t>
          </a:r>
        </a:p>
      </dgm:t>
    </dgm:pt>
    <dgm:pt modelId="{43C64DE4-A198-432F-90EA-95878C422C2B}" type="parTrans" cxnId="{25E6F22E-500A-41E4-9C6A-C6F7574CBE92}">
      <dgm:prSet/>
      <dgm:spPr/>
      <dgm:t>
        <a:bodyPr/>
        <a:lstStyle/>
        <a:p>
          <a:endParaRPr lang="en-US"/>
        </a:p>
      </dgm:t>
    </dgm:pt>
    <dgm:pt modelId="{6C75E39F-49D8-4D92-8A49-A70979FF4E91}" type="sibTrans" cxnId="{25E6F22E-500A-41E4-9C6A-C6F7574CBE92}">
      <dgm:prSet/>
      <dgm:spPr/>
      <dgm:t>
        <a:bodyPr/>
        <a:lstStyle/>
        <a:p>
          <a:endParaRPr lang="en-US"/>
        </a:p>
      </dgm:t>
    </dgm:pt>
    <dgm:pt modelId="{045EA64D-CE0F-435C-A1BD-133B7B490088}">
      <dgm:prSet/>
      <dgm:spPr/>
      <dgm:t>
        <a:bodyPr/>
        <a:lstStyle/>
        <a:p>
          <a:r>
            <a:rPr lang="en-US" dirty="0">
              <a:latin typeface="Chalkboard" panose="03050602040202020205" pitchFamily="66" charset="77"/>
            </a:rPr>
            <a:t>Many women chose prostitution out of choice, with some external forces influencing their decision such as lack of work opportunities (“Common Women” 48).</a:t>
          </a:r>
        </a:p>
      </dgm:t>
    </dgm:pt>
    <dgm:pt modelId="{7021B1B6-07EA-49C7-8FA6-A2F9032DBBFB}" type="parTrans" cxnId="{CA1907F1-603E-4DD7-9AEC-33818E4E24F0}">
      <dgm:prSet/>
      <dgm:spPr/>
      <dgm:t>
        <a:bodyPr/>
        <a:lstStyle/>
        <a:p>
          <a:endParaRPr lang="en-US"/>
        </a:p>
      </dgm:t>
    </dgm:pt>
    <dgm:pt modelId="{44F04E54-9D1E-4A02-8A4B-094A84B1545E}" type="sibTrans" cxnId="{CA1907F1-603E-4DD7-9AEC-33818E4E24F0}">
      <dgm:prSet/>
      <dgm:spPr/>
      <dgm:t>
        <a:bodyPr/>
        <a:lstStyle/>
        <a:p>
          <a:endParaRPr lang="en-US"/>
        </a:p>
      </dgm:t>
    </dgm:pt>
    <dgm:pt modelId="{093FA1EC-3C9B-468B-A2F1-643AF1C799C8}">
      <dgm:prSet/>
      <dgm:spPr/>
      <dgm:t>
        <a:bodyPr/>
        <a:lstStyle/>
        <a:p>
          <a:r>
            <a:rPr lang="en-US" dirty="0">
              <a:latin typeface="Chalkboard" panose="03050602040202020205" pitchFamily="66" charset="77"/>
            </a:rPr>
            <a:t>Most women chose prostitution out of necessity to gather enough money to support themselves on occasion (Goldberg 185). </a:t>
          </a:r>
        </a:p>
      </dgm:t>
    </dgm:pt>
    <dgm:pt modelId="{4E5774F6-8D31-4C5F-997E-88AF8A4F4964}" type="parTrans" cxnId="{2F840E2C-B8D0-48AA-AE39-C48050598890}">
      <dgm:prSet/>
      <dgm:spPr/>
      <dgm:t>
        <a:bodyPr/>
        <a:lstStyle/>
        <a:p>
          <a:endParaRPr lang="en-US"/>
        </a:p>
      </dgm:t>
    </dgm:pt>
    <dgm:pt modelId="{3A7E47D6-F47A-48CA-8761-B81700413FB2}" type="sibTrans" cxnId="{2F840E2C-B8D0-48AA-AE39-C48050598890}">
      <dgm:prSet/>
      <dgm:spPr/>
      <dgm:t>
        <a:bodyPr/>
        <a:lstStyle/>
        <a:p>
          <a:endParaRPr lang="en-US"/>
        </a:p>
      </dgm:t>
    </dgm:pt>
    <dgm:pt modelId="{F7A05E9A-833D-41F0-9598-914A3D9A4733}">
      <dgm:prSet/>
      <dgm:spPr/>
      <dgm:t>
        <a:bodyPr/>
        <a:lstStyle/>
        <a:p>
          <a:r>
            <a:rPr lang="en-US" dirty="0">
              <a:latin typeface="Chalkboard" panose="03050602040202020205" pitchFamily="66" charset="77"/>
            </a:rPr>
            <a:t>Some women were forced, unwillingly and unknowingly.</a:t>
          </a:r>
        </a:p>
      </dgm:t>
    </dgm:pt>
    <dgm:pt modelId="{B5C52241-F60F-471C-A61E-40D54822D061}" type="parTrans" cxnId="{FEB08C18-B317-4051-B535-78FBEE2E7298}">
      <dgm:prSet/>
      <dgm:spPr/>
      <dgm:t>
        <a:bodyPr/>
        <a:lstStyle/>
        <a:p>
          <a:endParaRPr lang="en-US"/>
        </a:p>
      </dgm:t>
    </dgm:pt>
    <dgm:pt modelId="{55F36B65-C9F9-4C9E-A957-6445DF838E5E}" type="sibTrans" cxnId="{FEB08C18-B317-4051-B535-78FBEE2E7298}">
      <dgm:prSet/>
      <dgm:spPr/>
      <dgm:t>
        <a:bodyPr/>
        <a:lstStyle/>
        <a:p>
          <a:endParaRPr lang="en-US"/>
        </a:p>
      </dgm:t>
    </dgm:pt>
    <dgm:pt modelId="{B4F390F9-2332-6740-8AB3-10A01D7190A7}" type="pres">
      <dgm:prSet presAssocID="{FF09280C-C8FB-4576-A93F-9A2F140075B2}" presName="vert0" presStyleCnt="0">
        <dgm:presLayoutVars>
          <dgm:dir/>
          <dgm:animOne val="branch"/>
          <dgm:animLvl val="lvl"/>
        </dgm:presLayoutVars>
      </dgm:prSet>
      <dgm:spPr/>
    </dgm:pt>
    <dgm:pt modelId="{7B981569-286D-884F-8609-E3A9CF6D3ABA}" type="pres">
      <dgm:prSet presAssocID="{4395A046-C58B-429F-99BA-E87E0B64E5D4}" presName="thickLine" presStyleLbl="alignNode1" presStyleIdx="0" presStyleCnt="4"/>
      <dgm:spPr/>
    </dgm:pt>
    <dgm:pt modelId="{852D584D-FE20-9C4B-9704-88CAE8DD2512}" type="pres">
      <dgm:prSet presAssocID="{4395A046-C58B-429F-99BA-E87E0B64E5D4}" presName="horz1" presStyleCnt="0"/>
      <dgm:spPr/>
    </dgm:pt>
    <dgm:pt modelId="{C08961D8-6E8E-8C48-8078-0757D57B34B7}" type="pres">
      <dgm:prSet presAssocID="{4395A046-C58B-429F-99BA-E87E0B64E5D4}" presName="tx1" presStyleLbl="revTx" presStyleIdx="0" presStyleCnt="4"/>
      <dgm:spPr/>
    </dgm:pt>
    <dgm:pt modelId="{FB5510DF-2DFB-4542-BB6F-16E13E5645C7}" type="pres">
      <dgm:prSet presAssocID="{4395A046-C58B-429F-99BA-E87E0B64E5D4}" presName="vert1" presStyleCnt="0"/>
      <dgm:spPr/>
    </dgm:pt>
    <dgm:pt modelId="{2E22A619-2801-4641-8248-DB83911C676F}" type="pres">
      <dgm:prSet presAssocID="{045EA64D-CE0F-435C-A1BD-133B7B490088}" presName="thickLine" presStyleLbl="alignNode1" presStyleIdx="1" presStyleCnt="4"/>
      <dgm:spPr/>
    </dgm:pt>
    <dgm:pt modelId="{F08C7C3F-93B9-214F-892F-86DFC2B89BDF}" type="pres">
      <dgm:prSet presAssocID="{045EA64D-CE0F-435C-A1BD-133B7B490088}" presName="horz1" presStyleCnt="0"/>
      <dgm:spPr/>
    </dgm:pt>
    <dgm:pt modelId="{C0551EDF-DBC1-AE45-8017-A2EB384907DC}" type="pres">
      <dgm:prSet presAssocID="{045EA64D-CE0F-435C-A1BD-133B7B490088}" presName="tx1" presStyleLbl="revTx" presStyleIdx="1" presStyleCnt="4"/>
      <dgm:spPr/>
    </dgm:pt>
    <dgm:pt modelId="{73D1C799-1EE5-ED4C-A19C-4B3C06F69C56}" type="pres">
      <dgm:prSet presAssocID="{045EA64D-CE0F-435C-A1BD-133B7B490088}" presName="vert1" presStyleCnt="0"/>
      <dgm:spPr/>
    </dgm:pt>
    <dgm:pt modelId="{2A734A60-881A-DB43-9818-4B01EDC3744E}" type="pres">
      <dgm:prSet presAssocID="{093FA1EC-3C9B-468B-A2F1-643AF1C799C8}" presName="thickLine" presStyleLbl="alignNode1" presStyleIdx="2" presStyleCnt="4"/>
      <dgm:spPr/>
    </dgm:pt>
    <dgm:pt modelId="{C7BE24DE-B980-B24D-BC57-01E566A93E98}" type="pres">
      <dgm:prSet presAssocID="{093FA1EC-3C9B-468B-A2F1-643AF1C799C8}" presName="horz1" presStyleCnt="0"/>
      <dgm:spPr/>
    </dgm:pt>
    <dgm:pt modelId="{E7430C99-CBEE-724A-A07B-40F49F1B9568}" type="pres">
      <dgm:prSet presAssocID="{093FA1EC-3C9B-468B-A2F1-643AF1C799C8}" presName="tx1" presStyleLbl="revTx" presStyleIdx="2" presStyleCnt="4"/>
      <dgm:spPr/>
    </dgm:pt>
    <dgm:pt modelId="{20A188CB-7E07-E940-8460-C5464ED74D76}" type="pres">
      <dgm:prSet presAssocID="{093FA1EC-3C9B-468B-A2F1-643AF1C799C8}" presName="vert1" presStyleCnt="0"/>
      <dgm:spPr/>
    </dgm:pt>
    <dgm:pt modelId="{992E0657-CD73-414C-913D-C65330D81444}" type="pres">
      <dgm:prSet presAssocID="{F7A05E9A-833D-41F0-9598-914A3D9A4733}" presName="thickLine" presStyleLbl="alignNode1" presStyleIdx="3" presStyleCnt="4"/>
      <dgm:spPr/>
    </dgm:pt>
    <dgm:pt modelId="{0E19287B-756C-664C-83BC-41C47407ACB9}" type="pres">
      <dgm:prSet presAssocID="{F7A05E9A-833D-41F0-9598-914A3D9A4733}" presName="horz1" presStyleCnt="0"/>
      <dgm:spPr/>
    </dgm:pt>
    <dgm:pt modelId="{F5C5DDE7-C146-3C4E-9EF1-25AD760287BB}" type="pres">
      <dgm:prSet presAssocID="{F7A05E9A-833D-41F0-9598-914A3D9A4733}" presName="tx1" presStyleLbl="revTx" presStyleIdx="3" presStyleCnt="4"/>
      <dgm:spPr/>
    </dgm:pt>
    <dgm:pt modelId="{0AA2FD6C-AC2F-6C4D-9CCF-EAAFA7F9790F}" type="pres">
      <dgm:prSet presAssocID="{F7A05E9A-833D-41F0-9598-914A3D9A4733}" presName="vert1" presStyleCnt="0"/>
      <dgm:spPr/>
    </dgm:pt>
  </dgm:ptLst>
  <dgm:cxnLst>
    <dgm:cxn modelId="{FEB08C18-B317-4051-B535-78FBEE2E7298}" srcId="{FF09280C-C8FB-4576-A93F-9A2F140075B2}" destId="{F7A05E9A-833D-41F0-9598-914A3D9A4733}" srcOrd="3" destOrd="0" parTransId="{B5C52241-F60F-471C-A61E-40D54822D061}" sibTransId="{55F36B65-C9F9-4C9E-A957-6445DF838E5E}"/>
    <dgm:cxn modelId="{2F840E2C-B8D0-48AA-AE39-C48050598890}" srcId="{FF09280C-C8FB-4576-A93F-9A2F140075B2}" destId="{093FA1EC-3C9B-468B-A2F1-643AF1C799C8}" srcOrd="2" destOrd="0" parTransId="{4E5774F6-8D31-4C5F-997E-88AF8A4F4964}" sibTransId="{3A7E47D6-F47A-48CA-8761-B81700413FB2}"/>
    <dgm:cxn modelId="{25E6F22E-500A-41E4-9C6A-C6F7574CBE92}" srcId="{FF09280C-C8FB-4576-A93F-9A2F140075B2}" destId="{4395A046-C58B-429F-99BA-E87E0B64E5D4}" srcOrd="0" destOrd="0" parTransId="{43C64DE4-A198-432F-90EA-95878C422C2B}" sibTransId="{6C75E39F-49D8-4D92-8A49-A70979FF4E91}"/>
    <dgm:cxn modelId="{77C87C4C-10C7-C14C-98F3-43F742AC8026}" type="presOf" srcId="{045EA64D-CE0F-435C-A1BD-133B7B490088}" destId="{C0551EDF-DBC1-AE45-8017-A2EB384907DC}" srcOrd="0" destOrd="0" presId="urn:microsoft.com/office/officeart/2008/layout/LinedList"/>
    <dgm:cxn modelId="{E128618F-815B-6B48-80F6-CD105636F34F}" type="presOf" srcId="{FF09280C-C8FB-4576-A93F-9A2F140075B2}" destId="{B4F390F9-2332-6740-8AB3-10A01D7190A7}" srcOrd="0" destOrd="0" presId="urn:microsoft.com/office/officeart/2008/layout/LinedList"/>
    <dgm:cxn modelId="{28A486C6-C8DE-AB44-BACE-4333E3B6E655}" type="presOf" srcId="{093FA1EC-3C9B-468B-A2F1-643AF1C799C8}" destId="{E7430C99-CBEE-724A-A07B-40F49F1B9568}" srcOrd="0" destOrd="0" presId="urn:microsoft.com/office/officeart/2008/layout/LinedList"/>
    <dgm:cxn modelId="{65634DDF-D4F0-994A-B666-6081F2018356}" type="presOf" srcId="{F7A05E9A-833D-41F0-9598-914A3D9A4733}" destId="{F5C5DDE7-C146-3C4E-9EF1-25AD760287BB}" srcOrd="0" destOrd="0" presId="urn:microsoft.com/office/officeart/2008/layout/LinedList"/>
    <dgm:cxn modelId="{D34E65E4-D388-8E4E-9BE6-346E77D11397}" type="presOf" srcId="{4395A046-C58B-429F-99BA-E87E0B64E5D4}" destId="{C08961D8-6E8E-8C48-8078-0757D57B34B7}" srcOrd="0" destOrd="0" presId="urn:microsoft.com/office/officeart/2008/layout/LinedList"/>
    <dgm:cxn modelId="{CA1907F1-603E-4DD7-9AEC-33818E4E24F0}" srcId="{FF09280C-C8FB-4576-A93F-9A2F140075B2}" destId="{045EA64D-CE0F-435C-A1BD-133B7B490088}" srcOrd="1" destOrd="0" parTransId="{7021B1B6-07EA-49C7-8FA6-A2F9032DBBFB}" sibTransId="{44F04E54-9D1E-4A02-8A4B-094A84B1545E}"/>
    <dgm:cxn modelId="{D84D434A-900D-A743-B7AD-3FBEA6DB863F}" type="presParOf" srcId="{B4F390F9-2332-6740-8AB3-10A01D7190A7}" destId="{7B981569-286D-884F-8609-E3A9CF6D3ABA}" srcOrd="0" destOrd="0" presId="urn:microsoft.com/office/officeart/2008/layout/LinedList"/>
    <dgm:cxn modelId="{848D76DB-977F-D64E-8E9D-B43F18B7927E}" type="presParOf" srcId="{B4F390F9-2332-6740-8AB3-10A01D7190A7}" destId="{852D584D-FE20-9C4B-9704-88CAE8DD2512}" srcOrd="1" destOrd="0" presId="urn:microsoft.com/office/officeart/2008/layout/LinedList"/>
    <dgm:cxn modelId="{4DA283E0-26CC-3D42-9AB6-826B97175B6E}" type="presParOf" srcId="{852D584D-FE20-9C4B-9704-88CAE8DD2512}" destId="{C08961D8-6E8E-8C48-8078-0757D57B34B7}" srcOrd="0" destOrd="0" presId="urn:microsoft.com/office/officeart/2008/layout/LinedList"/>
    <dgm:cxn modelId="{9F20EF1B-1BB3-1D40-82FA-2A320F4F25D7}" type="presParOf" srcId="{852D584D-FE20-9C4B-9704-88CAE8DD2512}" destId="{FB5510DF-2DFB-4542-BB6F-16E13E5645C7}" srcOrd="1" destOrd="0" presId="urn:microsoft.com/office/officeart/2008/layout/LinedList"/>
    <dgm:cxn modelId="{730570E6-BF98-0D40-A5B5-C8998F2F381E}" type="presParOf" srcId="{B4F390F9-2332-6740-8AB3-10A01D7190A7}" destId="{2E22A619-2801-4641-8248-DB83911C676F}" srcOrd="2" destOrd="0" presId="urn:microsoft.com/office/officeart/2008/layout/LinedList"/>
    <dgm:cxn modelId="{87FB4AD8-A3E8-384A-80A4-AFB65999F362}" type="presParOf" srcId="{B4F390F9-2332-6740-8AB3-10A01D7190A7}" destId="{F08C7C3F-93B9-214F-892F-86DFC2B89BDF}" srcOrd="3" destOrd="0" presId="urn:microsoft.com/office/officeart/2008/layout/LinedList"/>
    <dgm:cxn modelId="{43A5BA4B-DA5D-C740-B9DA-5046D5AB44F3}" type="presParOf" srcId="{F08C7C3F-93B9-214F-892F-86DFC2B89BDF}" destId="{C0551EDF-DBC1-AE45-8017-A2EB384907DC}" srcOrd="0" destOrd="0" presId="urn:microsoft.com/office/officeart/2008/layout/LinedList"/>
    <dgm:cxn modelId="{A62A03CB-4FAA-CA4D-828C-D8BDC6EBE740}" type="presParOf" srcId="{F08C7C3F-93B9-214F-892F-86DFC2B89BDF}" destId="{73D1C799-1EE5-ED4C-A19C-4B3C06F69C56}" srcOrd="1" destOrd="0" presId="urn:microsoft.com/office/officeart/2008/layout/LinedList"/>
    <dgm:cxn modelId="{AECF6A4A-7310-B54B-88FF-12402D31F264}" type="presParOf" srcId="{B4F390F9-2332-6740-8AB3-10A01D7190A7}" destId="{2A734A60-881A-DB43-9818-4B01EDC3744E}" srcOrd="4" destOrd="0" presId="urn:microsoft.com/office/officeart/2008/layout/LinedList"/>
    <dgm:cxn modelId="{3CCF53C6-7551-054E-BEB0-CA174132BFF9}" type="presParOf" srcId="{B4F390F9-2332-6740-8AB3-10A01D7190A7}" destId="{C7BE24DE-B980-B24D-BC57-01E566A93E98}" srcOrd="5" destOrd="0" presId="urn:microsoft.com/office/officeart/2008/layout/LinedList"/>
    <dgm:cxn modelId="{ADC0333D-B7C2-E842-955D-0AB0A0FB3A1B}" type="presParOf" srcId="{C7BE24DE-B980-B24D-BC57-01E566A93E98}" destId="{E7430C99-CBEE-724A-A07B-40F49F1B9568}" srcOrd="0" destOrd="0" presId="urn:microsoft.com/office/officeart/2008/layout/LinedList"/>
    <dgm:cxn modelId="{90595E8F-6480-2D43-A3D3-14AF374AB21E}" type="presParOf" srcId="{C7BE24DE-B980-B24D-BC57-01E566A93E98}" destId="{20A188CB-7E07-E940-8460-C5464ED74D76}" srcOrd="1" destOrd="0" presId="urn:microsoft.com/office/officeart/2008/layout/LinedList"/>
    <dgm:cxn modelId="{38701E20-8C4A-E645-B91A-7E42760E660E}" type="presParOf" srcId="{B4F390F9-2332-6740-8AB3-10A01D7190A7}" destId="{992E0657-CD73-414C-913D-C65330D81444}" srcOrd="6" destOrd="0" presId="urn:microsoft.com/office/officeart/2008/layout/LinedList"/>
    <dgm:cxn modelId="{1C674881-BA83-E441-B7B9-CE27678DCB26}" type="presParOf" srcId="{B4F390F9-2332-6740-8AB3-10A01D7190A7}" destId="{0E19287B-756C-664C-83BC-41C47407ACB9}" srcOrd="7" destOrd="0" presId="urn:microsoft.com/office/officeart/2008/layout/LinedList"/>
    <dgm:cxn modelId="{E4AAAA07-EE6E-394F-9FC3-D1CC1D8076CA}" type="presParOf" srcId="{0E19287B-756C-664C-83BC-41C47407ACB9}" destId="{F5C5DDE7-C146-3C4E-9EF1-25AD760287BB}" srcOrd="0" destOrd="0" presId="urn:microsoft.com/office/officeart/2008/layout/LinedList"/>
    <dgm:cxn modelId="{1B063741-8513-954F-ADA5-1D34CF219BBD}" type="presParOf" srcId="{0E19287B-756C-664C-83BC-41C47407ACB9}" destId="{0AA2FD6C-AC2F-6C4D-9CCF-EAAFA7F9790F}" srcOrd="1" destOrd="0" presId="urn:microsoft.com/office/officeart/2008/layout/LinedList"/>
  </dgm:cxnLst>
  <dgm:bg/>
  <dgm:whole>
    <a:ln w="69850">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F8BD2D-011B-4480-9906-31DF679232D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802F82E-F4B2-4D4F-9AD2-3FF7C1699C62}">
      <dgm:prSet custT="1"/>
      <dgm:spPr/>
      <dgm:t>
        <a:bodyPr/>
        <a:lstStyle/>
        <a:p>
          <a:r>
            <a:rPr lang="en-US" sz="2000" dirty="0">
              <a:latin typeface="Chalkboard" panose="03050602040202020205" pitchFamily="66" charset="77"/>
            </a:rPr>
            <a:t>“Concerns that the ‘reputable’ would be ‘corrupted’ are expressed in … London records” (Beattie 206). </a:t>
          </a:r>
        </a:p>
      </dgm:t>
    </dgm:pt>
    <dgm:pt modelId="{896C6996-6A7A-46DF-9B89-BC38F837DAF3}" type="parTrans" cxnId="{FB19FC4E-98BE-4815-B39A-B10D87B56ABE}">
      <dgm:prSet/>
      <dgm:spPr/>
      <dgm:t>
        <a:bodyPr/>
        <a:lstStyle/>
        <a:p>
          <a:endParaRPr lang="en-US"/>
        </a:p>
      </dgm:t>
    </dgm:pt>
    <dgm:pt modelId="{C1372B4F-9A67-4562-AF9C-EBB9ABED821E}" type="sibTrans" cxnId="{FB19FC4E-98BE-4815-B39A-B10D87B56ABE}">
      <dgm:prSet/>
      <dgm:spPr/>
      <dgm:t>
        <a:bodyPr/>
        <a:lstStyle/>
        <a:p>
          <a:endParaRPr lang="en-US"/>
        </a:p>
      </dgm:t>
    </dgm:pt>
    <dgm:pt modelId="{83DD1C5D-F646-40DE-A71B-5FDF75079475}">
      <dgm:prSet custT="1"/>
      <dgm:spPr/>
      <dgm:t>
        <a:bodyPr/>
        <a:lstStyle/>
        <a:p>
          <a:r>
            <a:rPr lang="en-US" sz="2000" dirty="0">
              <a:latin typeface="Chalkboard" panose="03050602040202020205" pitchFamily="66" charset="77"/>
            </a:rPr>
            <a:t>“The prostitute was formally accepted as the receptable of a society’s filth, a necessary, if odious, evil” (</a:t>
          </a:r>
          <a:r>
            <a:rPr lang="en-US" sz="2000" dirty="0" err="1">
              <a:latin typeface="Chalkboard" panose="03050602040202020205" pitchFamily="66" charset="77"/>
            </a:rPr>
            <a:t>Mummey</a:t>
          </a:r>
          <a:r>
            <a:rPr lang="en-US" sz="2000" dirty="0">
              <a:latin typeface="Chalkboard" panose="03050602040202020205" pitchFamily="66" charset="77"/>
            </a:rPr>
            <a:t> 165). </a:t>
          </a:r>
        </a:p>
      </dgm:t>
    </dgm:pt>
    <dgm:pt modelId="{D27E149F-990B-4B0C-A92B-9D8B9D8FCC92}" type="parTrans" cxnId="{A53A5D0E-CEDE-4A9E-98F0-F3AFF8D66748}">
      <dgm:prSet/>
      <dgm:spPr/>
      <dgm:t>
        <a:bodyPr/>
        <a:lstStyle/>
        <a:p>
          <a:endParaRPr lang="en-US"/>
        </a:p>
      </dgm:t>
    </dgm:pt>
    <dgm:pt modelId="{C83E04AF-7DBA-41CC-91C2-9BAB13153F4C}" type="sibTrans" cxnId="{A53A5D0E-CEDE-4A9E-98F0-F3AFF8D66748}">
      <dgm:prSet/>
      <dgm:spPr/>
      <dgm:t>
        <a:bodyPr/>
        <a:lstStyle/>
        <a:p>
          <a:endParaRPr lang="en-US"/>
        </a:p>
      </dgm:t>
    </dgm:pt>
    <dgm:pt modelId="{E623BDA0-D779-FA41-9359-FA5127A2A10F}">
      <dgm:prSet custT="1"/>
      <dgm:spPr/>
      <dgm:t>
        <a:bodyPr/>
        <a:lstStyle/>
        <a:p>
          <a:r>
            <a:rPr lang="en-US" sz="2000" dirty="0">
              <a:latin typeface="Chalkboard" panose="03050602040202020205" pitchFamily="66" charset="77"/>
            </a:rPr>
            <a:t>The push to remove pigs from urban environments due to their uncleanliness is correlated to the removal of sex workers from city limits as both pigs and sex workers represent lust, movement around the city, and a “threat to the moral order” (Goldberg 172-173).</a:t>
          </a:r>
        </a:p>
      </dgm:t>
    </dgm:pt>
    <dgm:pt modelId="{6DCFFAA6-534A-2740-8A35-45156C7B2E96}" type="parTrans" cxnId="{6B3EDB22-7C13-E942-BD99-5E5D4438E3A9}">
      <dgm:prSet/>
      <dgm:spPr/>
      <dgm:t>
        <a:bodyPr/>
        <a:lstStyle/>
        <a:p>
          <a:endParaRPr lang="en-US"/>
        </a:p>
      </dgm:t>
    </dgm:pt>
    <dgm:pt modelId="{030E812E-059F-514D-BFCF-B65DD769AC23}" type="sibTrans" cxnId="{6B3EDB22-7C13-E942-BD99-5E5D4438E3A9}">
      <dgm:prSet/>
      <dgm:spPr/>
      <dgm:t>
        <a:bodyPr/>
        <a:lstStyle/>
        <a:p>
          <a:endParaRPr lang="en-US"/>
        </a:p>
      </dgm:t>
    </dgm:pt>
    <dgm:pt modelId="{C4EB5880-16A7-A744-A998-8A9A37ED3596}">
      <dgm:prSet custT="1"/>
      <dgm:spPr/>
      <dgm:t>
        <a:bodyPr/>
        <a:lstStyle/>
        <a:p>
          <a:r>
            <a:rPr lang="en-US" sz="2000" dirty="0">
              <a:latin typeface="Chalkboard" panose="03050602040202020205" pitchFamily="66" charset="77"/>
            </a:rPr>
            <a:t>A distinction was made between moral women and immoral sex workers both in identifiable characteristics and the push to have two separate spheres to distinguish these groups of women. </a:t>
          </a:r>
          <a:endParaRPr lang="en-US" sz="2000" dirty="0">
            <a:solidFill>
              <a:schemeClr val="accent1">
                <a:lumMod val="75000"/>
              </a:schemeClr>
            </a:solidFill>
            <a:latin typeface="Chalkboard" panose="03050602040202020205" pitchFamily="66" charset="77"/>
          </a:endParaRPr>
        </a:p>
      </dgm:t>
    </dgm:pt>
    <dgm:pt modelId="{54126A42-87EB-364B-B9B0-33305B24224C}" type="parTrans" cxnId="{A9FCBDE9-E99B-CF4D-997D-8D1E24CECAAE}">
      <dgm:prSet/>
      <dgm:spPr/>
      <dgm:t>
        <a:bodyPr/>
        <a:lstStyle/>
        <a:p>
          <a:endParaRPr lang="en-US"/>
        </a:p>
      </dgm:t>
    </dgm:pt>
    <dgm:pt modelId="{3B85A53A-FD84-F847-9A42-FA796F152F3D}" type="sibTrans" cxnId="{A9FCBDE9-E99B-CF4D-997D-8D1E24CECAAE}">
      <dgm:prSet/>
      <dgm:spPr/>
      <dgm:t>
        <a:bodyPr/>
        <a:lstStyle/>
        <a:p>
          <a:endParaRPr lang="en-US"/>
        </a:p>
      </dgm:t>
    </dgm:pt>
    <dgm:pt modelId="{FCD46F34-DB5E-D24A-A664-72A2187389B0}" type="pres">
      <dgm:prSet presAssocID="{80F8BD2D-011B-4480-9906-31DF679232D4}" presName="linear" presStyleCnt="0">
        <dgm:presLayoutVars>
          <dgm:animLvl val="lvl"/>
          <dgm:resizeHandles val="exact"/>
        </dgm:presLayoutVars>
      </dgm:prSet>
      <dgm:spPr/>
    </dgm:pt>
    <dgm:pt modelId="{0AD10EAB-5AAB-6646-94C1-2042AF0B1925}" type="pres">
      <dgm:prSet presAssocID="{7802F82E-F4B2-4D4F-9AD2-3FF7C1699C62}" presName="parentText" presStyleLbl="node1" presStyleIdx="0" presStyleCnt="4">
        <dgm:presLayoutVars>
          <dgm:chMax val="0"/>
          <dgm:bulletEnabled val="1"/>
        </dgm:presLayoutVars>
      </dgm:prSet>
      <dgm:spPr/>
    </dgm:pt>
    <dgm:pt modelId="{0CE192F7-1911-7C45-9475-917B15E89BA4}" type="pres">
      <dgm:prSet presAssocID="{C1372B4F-9A67-4562-AF9C-EBB9ABED821E}" presName="spacer" presStyleCnt="0"/>
      <dgm:spPr/>
    </dgm:pt>
    <dgm:pt modelId="{A79FC389-BCC6-EB49-95F4-A41DB092246F}" type="pres">
      <dgm:prSet presAssocID="{83DD1C5D-F646-40DE-A71B-5FDF75079475}" presName="parentText" presStyleLbl="node1" presStyleIdx="1" presStyleCnt="4">
        <dgm:presLayoutVars>
          <dgm:chMax val="0"/>
          <dgm:bulletEnabled val="1"/>
        </dgm:presLayoutVars>
      </dgm:prSet>
      <dgm:spPr/>
    </dgm:pt>
    <dgm:pt modelId="{ABE9C546-91E8-5547-8F34-D9EEF6BC2AD3}" type="pres">
      <dgm:prSet presAssocID="{C83E04AF-7DBA-41CC-91C2-9BAB13153F4C}" presName="spacer" presStyleCnt="0"/>
      <dgm:spPr/>
    </dgm:pt>
    <dgm:pt modelId="{AE3155AF-F19F-7849-87CC-BE066B72B988}" type="pres">
      <dgm:prSet presAssocID="{C4EB5880-16A7-A744-A998-8A9A37ED3596}" presName="parentText" presStyleLbl="node1" presStyleIdx="2" presStyleCnt="4" custLinFactY="125" custLinFactNeighborX="-2876" custLinFactNeighborY="100000">
        <dgm:presLayoutVars>
          <dgm:chMax val="0"/>
          <dgm:bulletEnabled val="1"/>
        </dgm:presLayoutVars>
      </dgm:prSet>
      <dgm:spPr/>
    </dgm:pt>
    <dgm:pt modelId="{9CDED820-DAA2-1342-B6EA-0420EF2E05DA}" type="pres">
      <dgm:prSet presAssocID="{3B85A53A-FD84-F847-9A42-FA796F152F3D}" presName="spacer" presStyleCnt="0"/>
      <dgm:spPr/>
    </dgm:pt>
    <dgm:pt modelId="{D0C2FD1B-735A-FA41-829B-AA49EDC17704}" type="pres">
      <dgm:prSet presAssocID="{E623BDA0-D779-FA41-9359-FA5127A2A10F}" presName="parentText" presStyleLbl="node1" presStyleIdx="3" presStyleCnt="4">
        <dgm:presLayoutVars>
          <dgm:chMax val="0"/>
          <dgm:bulletEnabled val="1"/>
        </dgm:presLayoutVars>
      </dgm:prSet>
      <dgm:spPr/>
    </dgm:pt>
  </dgm:ptLst>
  <dgm:cxnLst>
    <dgm:cxn modelId="{A53A5D0E-CEDE-4A9E-98F0-F3AFF8D66748}" srcId="{80F8BD2D-011B-4480-9906-31DF679232D4}" destId="{83DD1C5D-F646-40DE-A71B-5FDF75079475}" srcOrd="1" destOrd="0" parTransId="{D27E149F-990B-4B0C-A92B-9D8B9D8FCC92}" sibTransId="{C83E04AF-7DBA-41CC-91C2-9BAB13153F4C}"/>
    <dgm:cxn modelId="{6B3EDB22-7C13-E942-BD99-5E5D4438E3A9}" srcId="{80F8BD2D-011B-4480-9906-31DF679232D4}" destId="{E623BDA0-D779-FA41-9359-FA5127A2A10F}" srcOrd="3" destOrd="0" parTransId="{6DCFFAA6-534A-2740-8A35-45156C7B2E96}" sibTransId="{030E812E-059F-514D-BFCF-B65DD769AC23}"/>
    <dgm:cxn modelId="{A4E3A327-D56B-1644-BE3E-88234F847D82}" type="presOf" srcId="{7802F82E-F4B2-4D4F-9AD2-3FF7C1699C62}" destId="{0AD10EAB-5AAB-6646-94C1-2042AF0B1925}" srcOrd="0" destOrd="0" presId="urn:microsoft.com/office/officeart/2005/8/layout/vList2"/>
    <dgm:cxn modelId="{1B91FB35-EED8-A342-83B3-DA9D95985BF0}" type="presOf" srcId="{80F8BD2D-011B-4480-9906-31DF679232D4}" destId="{FCD46F34-DB5E-D24A-A664-72A2187389B0}" srcOrd="0" destOrd="0" presId="urn:microsoft.com/office/officeart/2005/8/layout/vList2"/>
    <dgm:cxn modelId="{8CEC4639-797E-884C-AAC0-544539AE10B5}" type="presOf" srcId="{E623BDA0-D779-FA41-9359-FA5127A2A10F}" destId="{D0C2FD1B-735A-FA41-829B-AA49EDC17704}" srcOrd="0" destOrd="0" presId="urn:microsoft.com/office/officeart/2005/8/layout/vList2"/>
    <dgm:cxn modelId="{9674A443-4B0D-F640-B865-887DEF09859F}" type="presOf" srcId="{C4EB5880-16A7-A744-A998-8A9A37ED3596}" destId="{AE3155AF-F19F-7849-87CC-BE066B72B988}" srcOrd="0" destOrd="0" presId="urn:microsoft.com/office/officeart/2005/8/layout/vList2"/>
    <dgm:cxn modelId="{FB19FC4E-98BE-4815-B39A-B10D87B56ABE}" srcId="{80F8BD2D-011B-4480-9906-31DF679232D4}" destId="{7802F82E-F4B2-4D4F-9AD2-3FF7C1699C62}" srcOrd="0" destOrd="0" parTransId="{896C6996-6A7A-46DF-9B89-BC38F837DAF3}" sibTransId="{C1372B4F-9A67-4562-AF9C-EBB9ABED821E}"/>
    <dgm:cxn modelId="{AEEF69AC-6887-9C49-A228-A8FFE5C25BA4}" type="presOf" srcId="{83DD1C5D-F646-40DE-A71B-5FDF75079475}" destId="{A79FC389-BCC6-EB49-95F4-A41DB092246F}" srcOrd="0" destOrd="0" presId="urn:microsoft.com/office/officeart/2005/8/layout/vList2"/>
    <dgm:cxn modelId="{A9FCBDE9-E99B-CF4D-997D-8D1E24CECAAE}" srcId="{80F8BD2D-011B-4480-9906-31DF679232D4}" destId="{C4EB5880-16A7-A744-A998-8A9A37ED3596}" srcOrd="2" destOrd="0" parTransId="{54126A42-87EB-364B-B9B0-33305B24224C}" sibTransId="{3B85A53A-FD84-F847-9A42-FA796F152F3D}"/>
    <dgm:cxn modelId="{52C3C3F1-5459-A84B-9E92-4EAA8DCC512D}" type="presParOf" srcId="{FCD46F34-DB5E-D24A-A664-72A2187389B0}" destId="{0AD10EAB-5AAB-6646-94C1-2042AF0B1925}" srcOrd="0" destOrd="0" presId="urn:microsoft.com/office/officeart/2005/8/layout/vList2"/>
    <dgm:cxn modelId="{BE9625E7-5AF7-A14B-845A-CC8771C6E3BF}" type="presParOf" srcId="{FCD46F34-DB5E-D24A-A664-72A2187389B0}" destId="{0CE192F7-1911-7C45-9475-917B15E89BA4}" srcOrd="1" destOrd="0" presId="urn:microsoft.com/office/officeart/2005/8/layout/vList2"/>
    <dgm:cxn modelId="{6984684B-5868-2443-A818-88D654944939}" type="presParOf" srcId="{FCD46F34-DB5E-D24A-A664-72A2187389B0}" destId="{A79FC389-BCC6-EB49-95F4-A41DB092246F}" srcOrd="2" destOrd="0" presId="urn:microsoft.com/office/officeart/2005/8/layout/vList2"/>
    <dgm:cxn modelId="{075A9D27-2A89-B54F-AD37-80AAC4F0AE7F}" type="presParOf" srcId="{FCD46F34-DB5E-D24A-A664-72A2187389B0}" destId="{ABE9C546-91E8-5547-8F34-D9EEF6BC2AD3}" srcOrd="3" destOrd="0" presId="urn:microsoft.com/office/officeart/2005/8/layout/vList2"/>
    <dgm:cxn modelId="{70505A1E-3D91-7E4B-9D31-9673165E25C4}" type="presParOf" srcId="{FCD46F34-DB5E-D24A-A664-72A2187389B0}" destId="{AE3155AF-F19F-7849-87CC-BE066B72B988}" srcOrd="4" destOrd="0" presId="urn:microsoft.com/office/officeart/2005/8/layout/vList2"/>
    <dgm:cxn modelId="{EE3384A0-7858-0B41-A09F-76B64B55D5F1}" type="presParOf" srcId="{FCD46F34-DB5E-D24A-A664-72A2187389B0}" destId="{9CDED820-DAA2-1342-B6EA-0420EF2E05DA}" srcOrd="5" destOrd="0" presId="urn:microsoft.com/office/officeart/2005/8/layout/vList2"/>
    <dgm:cxn modelId="{90E9FDD0-B674-AD4C-A643-0CAE4141405B}" type="presParOf" srcId="{FCD46F34-DB5E-D24A-A664-72A2187389B0}" destId="{D0C2FD1B-735A-FA41-829B-AA49EDC1770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CA436F-280E-4CE2-AB2A-912D8DE856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4D7E94A-7E36-4CE1-8601-BA522D2FCEDC}">
      <dgm:prSet/>
      <dgm:spPr/>
      <dgm:t>
        <a:bodyPr/>
        <a:lstStyle/>
        <a:p>
          <a:r>
            <a:rPr lang="en-US" dirty="0">
              <a:latin typeface="Chalkboard" panose="03050602040202020205" pitchFamily="66" charset="77"/>
            </a:rPr>
            <a:t>The brothels were established to “maintain social order,” not to keep prostitutes safe (”Common Women” 32). </a:t>
          </a:r>
        </a:p>
      </dgm:t>
    </dgm:pt>
    <dgm:pt modelId="{1BAF71C9-B2CB-4C64-863D-384FF0E95978}" type="parTrans" cxnId="{1F7A5D6C-1998-4DFB-BFA6-7FA706D358A2}">
      <dgm:prSet/>
      <dgm:spPr/>
      <dgm:t>
        <a:bodyPr/>
        <a:lstStyle/>
        <a:p>
          <a:endParaRPr lang="en-US"/>
        </a:p>
      </dgm:t>
    </dgm:pt>
    <dgm:pt modelId="{8B8DC1A6-12C5-4FD2-B43C-94E41C519901}" type="sibTrans" cxnId="{1F7A5D6C-1998-4DFB-BFA6-7FA706D358A2}">
      <dgm:prSet/>
      <dgm:spPr/>
      <dgm:t>
        <a:bodyPr/>
        <a:lstStyle/>
        <a:p>
          <a:endParaRPr lang="en-US"/>
        </a:p>
      </dgm:t>
    </dgm:pt>
    <dgm:pt modelId="{056DBFC0-CEA5-4DC5-AEFC-DDC86490AA34}">
      <dgm:prSet/>
      <dgm:spPr/>
      <dgm:t>
        <a:bodyPr/>
        <a:lstStyle/>
        <a:p>
          <a:r>
            <a:rPr lang="en-US" dirty="0">
              <a:latin typeface="Chalkboard" panose="03050602040202020205" pitchFamily="66" charset="77"/>
            </a:rPr>
            <a:t>Financial opportunities led to the regulation of brothels (“Common Women” 33). </a:t>
          </a:r>
        </a:p>
      </dgm:t>
    </dgm:pt>
    <dgm:pt modelId="{EC076B4C-7FEB-4834-8EAD-CCCE2174778A}" type="parTrans" cxnId="{5A056CE4-FBAE-4A80-8149-BE0BFA2F0A06}">
      <dgm:prSet/>
      <dgm:spPr/>
      <dgm:t>
        <a:bodyPr/>
        <a:lstStyle/>
        <a:p>
          <a:endParaRPr lang="en-US"/>
        </a:p>
      </dgm:t>
    </dgm:pt>
    <dgm:pt modelId="{289B6B36-9CEA-4A61-8AE1-C1F1CBA8E761}" type="sibTrans" cxnId="{5A056CE4-FBAE-4A80-8149-BE0BFA2F0A06}">
      <dgm:prSet/>
      <dgm:spPr/>
      <dgm:t>
        <a:bodyPr/>
        <a:lstStyle/>
        <a:p>
          <a:endParaRPr lang="en-US"/>
        </a:p>
      </dgm:t>
    </dgm:pt>
    <dgm:pt modelId="{EC8868CF-D48E-4963-9E58-F7647E8F98EE}">
      <dgm:prSet/>
      <dgm:spPr/>
      <dgm:t>
        <a:bodyPr/>
        <a:lstStyle/>
        <a:p>
          <a:r>
            <a:rPr lang="en-US" dirty="0">
              <a:latin typeface="Chalkboard" panose="03050602040202020205" pitchFamily="66" charset="77"/>
            </a:rPr>
            <a:t>By making sure that brothelkeepers are regulated meant that not only is their power over sex workers limited, but those in charge of regulating and enforcing punishments towards prostitution were able to grow their own power (“Regulation of Brothels” 424).</a:t>
          </a:r>
        </a:p>
      </dgm:t>
    </dgm:pt>
    <dgm:pt modelId="{CA6466CA-A4A8-406D-9E5B-7069BFF1C727}" type="parTrans" cxnId="{CC23E546-37B0-4CD4-9CC1-A535836C6F81}">
      <dgm:prSet/>
      <dgm:spPr/>
      <dgm:t>
        <a:bodyPr/>
        <a:lstStyle/>
        <a:p>
          <a:endParaRPr lang="en-US"/>
        </a:p>
      </dgm:t>
    </dgm:pt>
    <dgm:pt modelId="{D5B2E16A-1C1A-4998-8711-BF46986ECA46}" type="sibTrans" cxnId="{CC23E546-37B0-4CD4-9CC1-A535836C6F81}">
      <dgm:prSet/>
      <dgm:spPr/>
      <dgm:t>
        <a:bodyPr/>
        <a:lstStyle/>
        <a:p>
          <a:endParaRPr lang="en-US"/>
        </a:p>
      </dgm:t>
    </dgm:pt>
    <dgm:pt modelId="{BCF5B7B4-682B-1340-8A1E-74736191AC4D}" type="pres">
      <dgm:prSet presAssocID="{67CA436F-280E-4CE2-AB2A-912D8DE85662}" presName="linear" presStyleCnt="0">
        <dgm:presLayoutVars>
          <dgm:animLvl val="lvl"/>
          <dgm:resizeHandles val="exact"/>
        </dgm:presLayoutVars>
      </dgm:prSet>
      <dgm:spPr/>
    </dgm:pt>
    <dgm:pt modelId="{A4B8E28C-2A93-2041-93DA-1F874F7512D2}" type="pres">
      <dgm:prSet presAssocID="{14D7E94A-7E36-4CE1-8601-BA522D2FCEDC}" presName="parentText" presStyleLbl="node1" presStyleIdx="0" presStyleCnt="3">
        <dgm:presLayoutVars>
          <dgm:chMax val="0"/>
          <dgm:bulletEnabled val="1"/>
        </dgm:presLayoutVars>
      </dgm:prSet>
      <dgm:spPr/>
    </dgm:pt>
    <dgm:pt modelId="{EF888531-8471-BA40-9B86-1BDA059C4149}" type="pres">
      <dgm:prSet presAssocID="{8B8DC1A6-12C5-4FD2-B43C-94E41C519901}" presName="spacer" presStyleCnt="0"/>
      <dgm:spPr/>
    </dgm:pt>
    <dgm:pt modelId="{CEB3544B-2DDF-3740-80E4-034437C12977}" type="pres">
      <dgm:prSet presAssocID="{056DBFC0-CEA5-4DC5-AEFC-DDC86490AA34}" presName="parentText" presStyleLbl="node1" presStyleIdx="1" presStyleCnt="3">
        <dgm:presLayoutVars>
          <dgm:chMax val="0"/>
          <dgm:bulletEnabled val="1"/>
        </dgm:presLayoutVars>
      </dgm:prSet>
      <dgm:spPr/>
    </dgm:pt>
    <dgm:pt modelId="{552C19F8-A308-7544-A59D-D46D17327C2A}" type="pres">
      <dgm:prSet presAssocID="{289B6B36-9CEA-4A61-8AE1-C1F1CBA8E761}" presName="spacer" presStyleCnt="0"/>
      <dgm:spPr/>
    </dgm:pt>
    <dgm:pt modelId="{F5791A87-3165-3745-B9E3-6257948429DD}" type="pres">
      <dgm:prSet presAssocID="{EC8868CF-D48E-4963-9E58-F7647E8F98EE}" presName="parentText" presStyleLbl="node1" presStyleIdx="2" presStyleCnt="3">
        <dgm:presLayoutVars>
          <dgm:chMax val="0"/>
          <dgm:bulletEnabled val="1"/>
        </dgm:presLayoutVars>
      </dgm:prSet>
      <dgm:spPr/>
    </dgm:pt>
  </dgm:ptLst>
  <dgm:cxnLst>
    <dgm:cxn modelId="{CC23E546-37B0-4CD4-9CC1-A535836C6F81}" srcId="{67CA436F-280E-4CE2-AB2A-912D8DE85662}" destId="{EC8868CF-D48E-4963-9E58-F7647E8F98EE}" srcOrd="2" destOrd="0" parTransId="{CA6466CA-A4A8-406D-9E5B-7069BFF1C727}" sibTransId="{D5B2E16A-1C1A-4998-8711-BF46986ECA46}"/>
    <dgm:cxn modelId="{427D5261-AB89-C347-859F-2480BC321352}" type="presOf" srcId="{056DBFC0-CEA5-4DC5-AEFC-DDC86490AA34}" destId="{CEB3544B-2DDF-3740-80E4-034437C12977}" srcOrd="0" destOrd="0" presId="urn:microsoft.com/office/officeart/2005/8/layout/vList2"/>
    <dgm:cxn modelId="{1F7A5D6C-1998-4DFB-BFA6-7FA706D358A2}" srcId="{67CA436F-280E-4CE2-AB2A-912D8DE85662}" destId="{14D7E94A-7E36-4CE1-8601-BA522D2FCEDC}" srcOrd="0" destOrd="0" parTransId="{1BAF71C9-B2CB-4C64-863D-384FF0E95978}" sibTransId="{8B8DC1A6-12C5-4FD2-B43C-94E41C519901}"/>
    <dgm:cxn modelId="{0C9F0B93-3609-B14D-B231-0D184DBFC9C2}" type="presOf" srcId="{67CA436F-280E-4CE2-AB2A-912D8DE85662}" destId="{BCF5B7B4-682B-1340-8A1E-74736191AC4D}" srcOrd="0" destOrd="0" presId="urn:microsoft.com/office/officeart/2005/8/layout/vList2"/>
    <dgm:cxn modelId="{6B9FE3BF-AFA0-2849-A7CD-302A2D6D4277}" type="presOf" srcId="{14D7E94A-7E36-4CE1-8601-BA522D2FCEDC}" destId="{A4B8E28C-2A93-2041-93DA-1F874F7512D2}" srcOrd="0" destOrd="0" presId="urn:microsoft.com/office/officeart/2005/8/layout/vList2"/>
    <dgm:cxn modelId="{538806CA-267A-8C4C-BE9F-271FDB05264E}" type="presOf" srcId="{EC8868CF-D48E-4963-9E58-F7647E8F98EE}" destId="{F5791A87-3165-3745-B9E3-6257948429DD}" srcOrd="0" destOrd="0" presId="urn:microsoft.com/office/officeart/2005/8/layout/vList2"/>
    <dgm:cxn modelId="{5A056CE4-FBAE-4A80-8149-BE0BFA2F0A06}" srcId="{67CA436F-280E-4CE2-AB2A-912D8DE85662}" destId="{056DBFC0-CEA5-4DC5-AEFC-DDC86490AA34}" srcOrd="1" destOrd="0" parTransId="{EC076B4C-7FEB-4834-8EAD-CCCE2174778A}" sibTransId="{289B6B36-9CEA-4A61-8AE1-C1F1CBA8E761}"/>
    <dgm:cxn modelId="{D381EFCB-54B8-484B-8D3D-2A3B562D7897}" type="presParOf" srcId="{BCF5B7B4-682B-1340-8A1E-74736191AC4D}" destId="{A4B8E28C-2A93-2041-93DA-1F874F7512D2}" srcOrd="0" destOrd="0" presId="urn:microsoft.com/office/officeart/2005/8/layout/vList2"/>
    <dgm:cxn modelId="{0010A3C7-1884-604E-851A-3D45049C5D58}" type="presParOf" srcId="{BCF5B7B4-682B-1340-8A1E-74736191AC4D}" destId="{EF888531-8471-BA40-9B86-1BDA059C4149}" srcOrd="1" destOrd="0" presId="urn:microsoft.com/office/officeart/2005/8/layout/vList2"/>
    <dgm:cxn modelId="{FB3B8345-1351-2A46-A7AF-834F5E5E0177}" type="presParOf" srcId="{BCF5B7B4-682B-1340-8A1E-74736191AC4D}" destId="{CEB3544B-2DDF-3740-80E4-034437C12977}" srcOrd="2" destOrd="0" presId="urn:microsoft.com/office/officeart/2005/8/layout/vList2"/>
    <dgm:cxn modelId="{03AD278D-52E8-F548-A78E-089E3703DE60}" type="presParOf" srcId="{BCF5B7B4-682B-1340-8A1E-74736191AC4D}" destId="{552C19F8-A308-7544-A59D-D46D17327C2A}" srcOrd="3" destOrd="0" presId="urn:microsoft.com/office/officeart/2005/8/layout/vList2"/>
    <dgm:cxn modelId="{FFAE3356-6B50-A14B-92A1-668D217E50C0}" type="presParOf" srcId="{BCF5B7B4-682B-1340-8A1E-74736191AC4D}" destId="{F5791A87-3165-3745-B9E3-6257948429D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D555B8-7DDC-46FF-AEE1-99919DAEE79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4D5E2BF-A654-498A-BAA4-7FF36387374C}">
      <dgm:prSet/>
      <dgm:spPr/>
      <dgm:t>
        <a:bodyPr/>
        <a:lstStyle/>
        <a:p>
          <a:r>
            <a:rPr lang="en-US"/>
            <a:t>What are your thoughts about prostitution now?</a:t>
          </a:r>
        </a:p>
      </dgm:t>
    </dgm:pt>
    <dgm:pt modelId="{F812CC10-2E12-48FE-8328-98E437074658}" type="parTrans" cxnId="{02915E4F-8940-4EC8-8809-AC497706696E}">
      <dgm:prSet/>
      <dgm:spPr/>
      <dgm:t>
        <a:bodyPr/>
        <a:lstStyle/>
        <a:p>
          <a:endParaRPr lang="en-US"/>
        </a:p>
      </dgm:t>
    </dgm:pt>
    <dgm:pt modelId="{D45AEF5C-E371-449B-9825-9D86826DEF14}" type="sibTrans" cxnId="{02915E4F-8940-4EC8-8809-AC497706696E}">
      <dgm:prSet/>
      <dgm:spPr/>
      <dgm:t>
        <a:bodyPr/>
        <a:lstStyle/>
        <a:p>
          <a:endParaRPr lang="en-US"/>
        </a:p>
      </dgm:t>
    </dgm:pt>
    <dgm:pt modelId="{C8A2D90C-7107-4AAB-8FE2-2891C391DB72}">
      <dgm:prSet/>
      <dgm:spPr/>
      <dgm:t>
        <a:bodyPr/>
        <a:lstStyle/>
        <a:p>
          <a:r>
            <a:rPr lang="en-US"/>
            <a:t>Have any of your previous beliefs changed, or stayed the same?</a:t>
          </a:r>
        </a:p>
      </dgm:t>
    </dgm:pt>
    <dgm:pt modelId="{91B05541-2982-4211-B0E0-A097FDA94D90}" type="parTrans" cxnId="{3BFB8C5C-9D86-4ACE-9808-91E564121234}">
      <dgm:prSet/>
      <dgm:spPr/>
      <dgm:t>
        <a:bodyPr/>
        <a:lstStyle/>
        <a:p>
          <a:endParaRPr lang="en-US"/>
        </a:p>
      </dgm:t>
    </dgm:pt>
    <dgm:pt modelId="{FF95C1D1-2CF9-4EF4-AB7E-C51F6C90EA4D}" type="sibTrans" cxnId="{3BFB8C5C-9D86-4ACE-9808-91E564121234}">
      <dgm:prSet/>
      <dgm:spPr/>
      <dgm:t>
        <a:bodyPr/>
        <a:lstStyle/>
        <a:p>
          <a:endParaRPr lang="en-US"/>
        </a:p>
      </dgm:t>
    </dgm:pt>
    <dgm:pt modelId="{73840DA5-717D-4EA2-9F86-32DC5082A164}">
      <dgm:prSet/>
      <dgm:spPr/>
      <dgm:t>
        <a:bodyPr/>
        <a:lstStyle/>
        <a:p>
          <a:r>
            <a:rPr lang="en-US"/>
            <a:t>What do you think of women’s status in medieval society?</a:t>
          </a:r>
        </a:p>
      </dgm:t>
    </dgm:pt>
    <dgm:pt modelId="{983BA1AA-3BAC-493D-BBC8-A1EA9BDA5F25}" type="parTrans" cxnId="{516409A0-6EFB-4A68-9F21-04D79E77AFAC}">
      <dgm:prSet/>
      <dgm:spPr/>
      <dgm:t>
        <a:bodyPr/>
        <a:lstStyle/>
        <a:p>
          <a:endParaRPr lang="en-US"/>
        </a:p>
      </dgm:t>
    </dgm:pt>
    <dgm:pt modelId="{7ED93DB3-18EC-434A-8A26-B8DCC105AA7E}" type="sibTrans" cxnId="{516409A0-6EFB-4A68-9F21-04D79E77AFAC}">
      <dgm:prSet/>
      <dgm:spPr/>
      <dgm:t>
        <a:bodyPr/>
        <a:lstStyle/>
        <a:p>
          <a:endParaRPr lang="en-US"/>
        </a:p>
      </dgm:t>
    </dgm:pt>
    <dgm:pt modelId="{BC5E86A9-1D8D-C845-9A1A-7A1818D5E9D7}" type="pres">
      <dgm:prSet presAssocID="{C5D555B8-7DDC-46FF-AEE1-99919DAEE794}" presName="linear" presStyleCnt="0">
        <dgm:presLayoutVars>
          <dgm:animLvl val="lvl"/>
          <dgm:resizeHandles val="exact"/>
        </dgm:presLayoutVars>
      </dgm:prSet>
      <dgm:spPr/>
    </dgm:pt>
    <dgm:pt modelId="{EE061FB4-E848-4F44-9851-765E1AD3E152}" type="pres">
      <dgm:prSet presAssocID="{14D5E2BF-A654-498A-BAA4-7FF36387374C}" presName="parentText" presStyleLbl="node1" presStyleIdx="0" presStyleCnt="3">
        <dgm:presLayoutVars>
          <dgm:chMax val="0"/>
          <dgm:bulletEnabled val="1"/>
        </dgm:presLayoutVars>
      </dgm:prSet>
      <dgm:spPr/>
    </dgm:pt>
    <dgm:pt modelId="{0F3AAFDD-479B-ED49-8F71-164CA9653580}" type="pres">
      <dgm:prSet presAssocID="{D45AEF5C-E371-449B-9825-9D86826DEF14}" presName="spacer" presStyleCnt="0"/>
      <dgm:spPr/>
    </dgm:pt>
    <dgm:pt modelId="{226F14FD-A0F7-1040-952E-DEE99B5A0BF8}" type="pres">
      <dgm:prSet presAssocID="{C8A2D90C-7107-4AAB-8FE2-2891C391DB72}" presName="parentText" presStyleLbl="node1" presStyleIdx="1" presStyleCnt="3">
        <dgm:presLayoutVars>
          <dgm:chMax val="0"/>
          <dgm:bulletEnabled val="1"/>
        </dgm:presLayoutVars>
      </dgm:prSet>
      <dgm:spPr/>
    </dgm:pt>
    <dgm:pt modelId="{2F36D53A-F8CB-A44E-A738-54AE0DAF8B86}" type="pres">
      <dgm:prSet presAssocID="{FF95C1D1-2CF9-4EF4-AB7E-C51F6C90EA4D}" presName="spacer" presStyleCnt="0"/>
      <dgm:spPr/>
    </dgm:pt>
    <dgm:pt modelId="{73AD2F41-FFFB-8E40-B6FD-B8A897D1EE97}" type="pres">
      <dgm:prSet presAssocID="{73840DA5-717D-4EA2-9F86-32DC5082A164}" presName="parentText" presStyleLbl="node1" presStyleIdx="2" presStyleCnt="3">
        <dgm:presLayoutVars>
          <dgm:chMax val="0"/>
          <dgm:bulletEnabled val="1"/>
        </dgm:presLayoutVars>
      </dgm:prSet>
      <dgm:spPr/>
    </dgm:pt>
  </dgm:ptLst>
  <dgm:cxnLst>
    <dgm:cxn modelId="{5C34E00C-31C8-8C4B-8FDA-2217FD615965}" type="presOf" srcId="{73840DA5-717D-4EA2-9F86-32DC5082A164}" destId="{73AD2F41-FFFB-8E40-B6FD-B8A897D1EE97}" srcOrd="0" destOrd="0" presId="urn:microsoft.com/office/officeart/2005/8/layout/vList2"/>
    <dgm:cxn modelId="{9F641F1E-30DD-2347-80BD-28CEF68F0505}" type="presOf" srcId="{C8A2D90C-7107-4AAB-8FE2-2891C391DB72}" destId="{226F14FD-A0F7-1040-952E-DEE99B5A0BF8}" srcOrd="0" destOrd="0" presId="urn:microsoft.com/office/officeart/2005/8/layout/vList2"/>
    <dgm:cxn modelId="{02915E4F-8940-4EC8-8809-AC497706696E}" srcId="{C5D555B8-7DDC-46FF-AEE1-99919DAEE794}" destId="{14D5E2BF-A654-498A-BAA4-7FF36387374C}" srcOrd="0" destOrd="0" parTransId="{F812CC10-2E12-48FE-8328-98E437074658}" sibTransId="{D45AEF5C-E371-449B-9825-9D86826DEF14}"/>
    <dgm:cxn modelId="{3BFB8C5C-9D86-4ACE-9808-91E564121234}" srcId="{C5D555B8-7DDC-46FF-AEE1-99919DAEE794}" destId="{C8A2D90C-7107-4AAB-8FE2-2891C391DB72}" srcOrd="1" destOrd="0" parTransId="{91B05541-2982-4211-B0E0-A097FDA94D90}" sibTransId="{FF95C1D1-2CF9-4EF4-AB7E-C51F6C90EA4D}"/>
    <dgm:cxn modelId="{801A0570-236A-6242-97BB-0A7AD93921D9}" type="presOf" srcId="{C5D555B8-7DDC-46FF-AEE1-99919DAEE794}" destId="{BC5E86A9-1D8D-C845-9A1A-7A1818D5E9D7}" srcOrd="0" destOrd="0" presId="urn:microsoft.com/office/officeart/2005/8/layout/vList2"/>
    <dgm:cxn modelId="{3E744D87-4ACB-8B41-8C03-317E4EC7ACA2}" type="presOf" srcId="{14D5E2BF-A654-498A-BAA4-7FF36387374C}" destId="{EE061FB4-E848-4F44-9851-765E1AD3E152}" srcOrd="0" destOrd="0" presId="urn:microsoft.com/office/officeart/2005/8/layout/vList2"/>
    <dgm:cxn modelId="{516409A0-6EFB-4A68-9F21-04D79E77AFAC}" srcId="{C5D555B8-7DDC-46FF-AEE1-99919DAEE794}" destId="{73840DA5-717D-4EA2-9F86-32DC5082A164}" srcOrd="2" destOrd="0" parTransId="{983BA1AA-3BAC-493D-BBC8-A1EA9BDA5F25}" sibTransId="{7ED93DB3-18EC-434A-8A26-B8DCC105AA7E}"/>
    <dgm:cxn modelId="{1E0D1790-AA2F-BA47-86A7-F2CF1B5271F5}" type="presParOf" srcId="{BC5E86A9-1D8D-C845-9A1A-7A1818D5E9D7}" destId="{EE061FB4-E848-4F44-9851-765E1AD3E152}" srcOrd="0" destOrd="0" presId="urn:microsoft.com/office/officeart/2005/8/layout/vList2"/>
    <dgm:cxn modelId="{66278B24-E023-784E-B2B1-C2D0CCF829CD}" type="presParOf" srcId="{BC5E86A9-1D8D-C845-9A1A-7A1818D5E9D7}" destId="{0F3AAFDD-479B-ED49-8F71-164CA9653580}" srcOrd="1" destOrd="0" presId="urn:microsoft.com/office/officeart/2005/8/layout/vList2"/>
    <dgm:cxn modelId="{CE61B829-25D3-FF42-AA21-753E405999FD}" type="presParOf" srcId="{BC5E86A9-1D8D-C845-9A1A-7A1818D5E9D7}" destId="{226F14FD-A0F7-1040-952E-DEE99B5A0BF8}" srcOrd="2" destOrd="0" presId="urn:microsoft.com/office/officeart/2005/8/layout/vList2"/>
    <dgm:cxn modelId="{71BE2716-4C89-764E-BB01-8EEC4861F35A}" type="presParOf" srcId="{BC5E86A9-1D8D-C845-9A1A-7A1818D5E9D7}" destId="{2F36D53A-F8CB-A44E-A738-54AE0DAF8B86}" srcOrd="3" destOrd="0" presId="urn:microsoft.com/office/officeart/2005/8/layout/vList2"/>
    <dgm:cxn modelId="{2595774F-48E7-2C4B-BF16-5BF7C3229B05}" type="presParOf" srcId="{BC5E86A9-1D8D-C845-9A1A-7A1818D5E9D7}" destId="{73AD2F41-FFFB-8E40-B6FD-B8A897D1EE97}"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87920-F285-F645-8507-C98F7AFB21DB}">
      <dsp:nvSpPr>
        <dsp:cNvPr id="0" name=""/>
        <dsp:cNvSpPr/>
      </dsp:nvSpPr>
      <dsp:spPr>
        <a:xfrm>
          <a:off x="0" y="87734"/>
          <a:ext cx="10915869" cy="9009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halkboard" panose="03050602040202020205" pitchFamily="66" charset="77"/>
            </a:rPr>
            <a:t>To establish the complexities of prostitution based on the treatment of sex workers and attitudes towards the idea of prostitution.</a:t>
          </a:r>
        </a:p>
      </dsp:txBody>
      <dsp:txXfrm>
        <a:off x="43978" y="131712"/>
        <a:ext cx="10827913" cy="812944"/>
      </dsp:txXfrm>
    </dsp:sp>
    <dsp:sp modelId="{A1D7EA7B-0032-D840-99F1-6CD2AAB67B01}">
      <dsp:nvSpPr>
        <dsp:cNvPr id="0" name=""/>
        <dsp:cNvSpPr/>
      </dsp:nvSpPr>
      <dsp:spPr>
        <a:xfrm>
          <a:off x="0" y="1051994"/>
          <a:ext cx="10915869" cy="9009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halkboard" panose="03050602040202020205" pitchFamily="66" charset="77"/>
            </a:rPr>
            <a:t>To highlight</a:t>
          </a:r>
          <a:r>
            <a:rPr lang="en-US" sz="2200" kern="1200" baseline="0" dirty="0">
              <a:latin typeface="Chalkboard" panose="03050602040202020205" pitchFamily="66" charset="77"/>
            </a:rPr>
            <a:t> how prostitution represents an ambiguity in which prostitution was both legal and illegal.</a:t>
          </a:r>
          <a:endParaRPr lang="en-US" sz="2200" kern="1200" dirty="0">
            <a:latin typeface="Chalkboard" panose="03050602040202020205" pitchFamily="66" charset="77"/>
          </a:endParaRPr>
        </a:p>
      </dsp:txBody>
      <dsp:txXfrm>
        <a:off x="43978" y="1095972"/>
        <a:ext cx="10827913" cy="812944"/>
      </dsp:txXfrm>
    </dsp:sp>
    <dsp:sp modelId="{F82B6F7A-BEEE-AF4C-AB60-CDBAE153B2A3}">
      <dsp:nvSpPr>
        <dsp:cNvPr id="0" name=""/>
        <dsp:cNvSpPr/>
      </dsp:nvSpPr>
      <dsp:spPr>
        <a:xfrm>
          <a:off x="0" y="2016254"/>
          <a:ext cx="10915869" cy="9009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halkboard" panose="03050602040202020205" pitchFamily="66" charset="77"/>
            </a:rPr>
            <a:t>To emphasize sex workers as victims and agents within the institution of prostitution. </a:t>
          </a:r>
          <a:endParaRPr lang="en-US" sz="2200" kern="1200" dirty="0"/>
        </a:p>
      </dsp:txBody>
      <dsp:txXfrm>
        <a:off x="43978" y="2060232"/>
        <a:ext cx="10827913" cy="812944"/>
      </dsp:txXfrm>
    </dsp:sp>
    <dsp:sp modelId="{B9D74530-EA66-6F48-ADC1-E5A8DD5EEA74}">
      <dsp:nvSpPr>
        <dsp:cNvPr id="0" name=""/>
        <dsp:cNvSpPr/>
      </dsp:nvSpPr>
      <dsp:spPr>
        <a:xfrm>
          <a:off x="0" y="2980514"/>
          <a:ext cx="10915869" cy="9009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halkboard" panose="03050602040202020205" pitchFamily="66" charset="77"/>
            </a:rPr>
            <a:t>To demonstrate how sex workers were demoralized and taken advantage of even when they were needed to provide a service.</a:t>
          </a:r>
        </a:p>
      </dsp:txBody>
      <dsp:txXfrm>
        <a:off x="43978" y="3024492"/>
        <a:ext cx="10827913" cy="812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81569-286D-884F-8609-E3A9CF6D3ABA}">
      <dsp:nvSpPr>
        <dsp:cNvPr id="0" name=""/>
        <dsp:cNvSpPr/>
      </dsp:nvSpPr>
      <dsp:spPr>
        <a:xfrm>
          <a:off x="0" y="0"/>
          <a:ext cx="1091586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8961D8-6E8E-8C48-8078-0757D57B34B7}">
      <dsp:nvSpPr>
        <dsp:cNvPr id="0" name=""/>
        <dsp:cNvSpPr/>
      </dsp:nvSpPr>
      <dsp:spPr>
        <a:xfrm>
          <a:off x="0" y="0"/>
          <a:ext cx="10915869" cy="869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Chalkboard" panose="03050602040202020205" pitchFamily="66" charset="77"/>
            </a:rPr>
            <a:t>Jobs available to women were limited and women were underpaid (”Common Women” 50). </a:t>
          </a:r>
        </a:p>
      </dsp:txBody>
      <dsp:txXfrm>
        <a:off x="0" y="0"/>
        <a:ext cx="10915869" cy="869734"/>
      </dsp:txXfrm>
    </dsp:sp>
    <dsp:sp modelId="{2E22A619-2801-4641-8248-DB83911C676F}">
      <dsp:nvSpPr>
        <dsp:cNvPr id="0" name=""/>
        <dsp:cNvSpPr/>
      </dsp:nvSpPr>
      <dsp:spPr>
        <a:xfrm>
          <a:off x="0" y="869734"/>
          <a:ext cx="1091586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551EDF-DBC1-AE45-8017-A2EB384907DC}">
      <dsp:nvSpPr>
        <dsp:cNvPr id="0" name=""/>
        <dsp:cNvSpPr/>
      </dsp:nvSpPr>
      <dsp:spPr>
        <a:xfrm>
          <a:off x="0" y="869734"/>
          <a:ext cx="10915869" cy="869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Chalkboard" panose="03050602040202020205" pitchFamily="66" charset="77"/>
            </a:rPr>
            <a:t>Many women chose prostitution out of choice, with some external forces influencing their decision such as lack of work opportunities (“Common Women” 48).</a:t>
          </a:r>
        </a:p>
      </dsp:txBody>
      <dsp:txXfrm>
        <a:off x="0" y="869734"/>
        <a:ext cx="10915869" cy="869734"/>
      </dsp:txXfrm>
    </dsp:sp>
    <dsp:sp modelId="{2A734A60-881A-DB43-9818-4B01EDC3744E}">
      <dsp:nvSpPr>
        <dsp:cNvPr id="0" name=""/>
        <dsp:cNvSpPr/>
      </dsp:nvSpPr>
      <dsp:spPr>
        <a:xfrm>
          <a:off x="0" y="1739469"/>
          <a:ext cx="1091586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30C99-CBEE-724A-A07B-40F49F1B9568}">
      <dsp:nvSpPr>
        <dsp:cNvPr id="0" name=""/>
        <dsp:cNvSpPr/>
      </dsp:nvSpPr>
      <dsp:spPr>
        <a:xfrm>
          <a:off x="0" y="1739469"/>
          <a:ext cx="10915869" cy="869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Chalkboard" panose="03050602040202020205" pitchFamily="66" charset="77"/>
            </a:rPr>
            <a:t>Most women chose prostitution out of necessity to gather enough money to support themselves on occasion (Goldberg 185). </a:t>
          </a:r>
        </a:p>
      </dsp:txBody>
      <dsp:txXfrm>
        <a:off x="0" y="1739469"/>
        <a:ext cx="10915869" cy="869734"/>
      </dsp:txXfrm>
    </dsp:sp>
    <dsp:sp modelId="{992E0657-CD73-414C-913D-C65330D81444}">
      <dsp:nvSpPr>
        <dsp:cNvPr id="0" name=""/>
        <dsp:cNvSpPr/>
      </dsp:nvSpPr>
      <dsp:spPr>
        <a:xfrm>
          <a:off x="0" y="2609204"/>
          <a:ext cx="1091586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C5DDE7-C146-3C4E-9EF1-25AD760287BB}">
      <dsp:nvSpPr>
        <dsp:cNvPr id="0" name=""/>
        <dsp:cNvSpPr/>
      </dsp:nvSpPr>
      <dsp:spPr>
        <a:xfrm>
          <a:off x="0" y="2609204"/>
          <a:ext cx="10915869" cy="869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Chalkboard" panose="03050602040202020205" pitchFamily="66" charset="77"/>
            </a:rPr>
            <a:t>Some women were forced, unwillingly and unknowingly.</a:t>
          </a:r>
        </a:p>
      </dsp:txBody>
      <dsp:txXfrm>
        <a:off x="0" y="2609204"/>
        <a:ext cx="10915869" cy="869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10EAB-5AAB-6646-94C1-2042AF0B1925}">
      <dsp:nvSpPr>
        <dsp:cNvPr id="0" name=""/>
        <dsp:cNvSpPr/>
      </dsp:nvSpPr>
      <dsp:spPr>
        <a:xfrm>
          <a:off x="0" y="689"/>
          <a:ext cx="7383484" cy="161658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halkboard" panose="03050602040202020205" pitchFamily="66" charset="77"/>
            </a:rPr>
            <a:t>“Concerns that the ‘reputable’ would be ‘corrupted’ are expressed in … London records” (Beattie 206). </a:t>
          </a:r>
        </a:p>
      </dsp:txBody>
      <dsp:txXfrm>
        <a:off x="78915" y="79604"/>
        <a:ext cx="7225654" cy="1458751"/>
      </dsp:txXfrm>
    </dsp:sp>
    <dsp:sp modelId="{A79FC389-BCC6-EB49-95F4-A41DB092246F}">
      <dsp:nvSpPr>
        <dsp:cNvPr id="0" name=""/>
        <dsp:cNvSpPr/>
      </dsp:nvSpPr>
      <dsp:spPr>
        <a:xfrm>
          <a:off x="0" y="1630138"/>
          <a:ext cx="7383484" cy="161658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halkboard" panose="03050602040202020205" pitchFamily="66" charset="77"/>
            </a:rPr>
            <a:t>“The prostitute was formally accepted as the receptable of a society’s filth, a necessary, if odious, evil” (</a:t>
          </a:r>
          <a:r>
            <a:rPr lang="en-US" sz="2000" kern="1200" dirty="0" err="1">
              <a:latin typeface="Chalkboard" panose="03050602040202020205" pitchFamily="66" charset="77"/>
            </a:rPr>
            <a:t>Mummey</a:t>
          </a:r>
          <a:r>
            <a:rPr lang="en-US" sz="2000" kern="1200" dirty="0">
              <a:latin typeface="Chalkboard" panose="03050602040202020205" pitchFamily="66" charset="77"/>
            </a:rPr>
            <a:t> 165). </a:t>
          </a:r>
        </a:p>
      </dsp:txBody>
      <dsp:txXfrm>
        <a:off x="78915" y="1709053"/>
        <a:ext cx="7225654" cy="1458751"/>
      </dsp:txXfrm>
    </dsp:sp>
    <dsp:sp modelId="{AE3155AF-F19F-7849-87CC-BE066B72B988}">
      <dsp:nvSpPr>
        <dsp:cNvPr id="0" name=""/>
        <dsp:cNvSpPr/>
      </dsp:nvSpPr>
      <dsp:spPr>
        <a:xfrm>
          <a:off x="0" y="3274475"/>
          <a:ext cx="7383484" cy="161658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halkboard" panose="03050602040202020205" pitchFamily="66" charset="77"/>
            </a:rPr>
            <a:t>A distinction was made between moral women and immoral sex workers both in identifiable characteristics and the push to have two separate spheres to distinguish these groups of women. </a:t>
          </a:r>
          <a:endParaRPr lang="en-US" sz="2000" kern="1200" dirty="0">
            <a:solidFill>
              <a:schemeClr val="accent1">
                <a:lumMod val="75000"/>
              </a:schemeClr>
            </a:solidFill>
            <a:latin typeface="Chalkboard" panose="03050602040202020205" pitchFamily="66" charset="77"/>
          </a:endParaRPr>
        </a:p>
      </dsp:txBody>
      <dsp:txXfrm>
        <a:off x="78915" y="3353390"/>
        <a:ext cx="7225654" cy="1458751"/>
      </dsp:txXfrm>
    </dsp:sp>
    <dsp:sp modelId="{D0C2FD1B-735A-FA41-829B-AA49EDC17704}">
      <dsp:nvSpPr>
        <dsp:cNvPr id="0" name=""/>
        <dsp:cNvSpPr/>
      </dsp:nvSpPr>
      <dsp:spPr>
        <a:xfrm>
          <a:off x="0" y="4889036"/>
          <a:ext cx="7383484" cy="16165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halkboard" panose="03050602040202020205" pitchFamily="66" charset="77"/>
            </a:rPr>
            <a:t>The push to remove pigs from urban environments due to their uncleanliness is correlated to the removal of sex workers from city limits as both pigs and sex workers represent lust, movement around the city, and a “threat to the moral order” (Goldberg 172-173).</a:t>
          </a:r>
        </a:p>
      </dsp:txBody>
      <dsp:txXfrm>
        <a:off x="78915" y="4967951"/>
        <a:ext cx="7225654" cy="14587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8E28C-2A93-2041-93DA-1F874F7512D2}">
      <dsp:nvSpPr>
        <dsp:cNvPr id="0" name=""/>
        <dsp:cNvSpPr/>
      </dsp:nvSpPr>
      <dsp:spPr>
        <a:xfrm>
          <a:off x="0" y="340801"/>
          <a:ext cx="10515600" cy="11517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halkboard" panose="03050602040202020205" pitchFamily="66" charset="77"/>
            </a:rPr>
            <a:t>The brothels were established to “maintain social order,” not to keep prostitutes safe (”Common Women” 32). </a:t>
          </a:r>
        </a:p>
      </dsp:txBody>
      <dsp:txXfrm>
        <a:off x="56222" y="397023"/>
        <a:ext cx="10403156" cy="1039274"/>
      </dsp:txXfrm>
    </dsp:sp>
    <dsp:sp modelId="{CEB3544B-2DDF-3740-80E4-034437C12977}">
      <dsp:nvSpPr>
        <dsp:cNvPr id="0" name=""/>
        <dsp:cNvSpPr/>
      </dsp:nvSpPr>
      <dsp:spPr>
        <a:xfrm>
          <a:off x="0" y="1550120"/>
          <a:ext cx="10515600" cy="11517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halkboard" panose="03050602040202020205" pitchFamily="66" charset="77"/>
            </a:rPr>
            <a:t>Financial opportunities led to the regulation of brothels (“Common Women” 33). </a:t>
          </a:r>
        </a:p>
      </dsp:txBody>
      <dsp:txXfrm>
        <a:off x="56222" y="1606342"/>
        <a:ext cx="10403156" cy="1039274"/>
      </dsp:txXfrm>
    </dsp:sp>
    <dsp:sp modelId="{F5791A87-3165-3745-B9E3-6257948429DD}">
      <dsp:nvSpPr>
        <dsp:cNvPr id="0" name=""/>
        <dsp:cNvSpPr/>
      </dsp:nvSpPr>
      <dsp:spPr>
        <a:xfrm>
          <a:off x="0" y="2759439"/>
          <a:ext cx="10515600" cy="11517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halkboard" panose="03050602040202020205" pitchFamily="66" charset="77"/>
            </a:rPr>
            <a:t>By making sure that brothelkeepers are regulated meant that not only is their power over sex workers limited, but those in charge of regulating and enforcing punishments towards prostitution were able to grow their own power (“Regulation of Brothels” 424).</a:t>
          </a:r>
        </a:p>
      </dsp:txBody>
      <dsp:txXfrm>
        <a:off x="56222" y="2815661"/>
        <a:ext cx="10403156" cy="10392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61FB4-E848-4F44-9851-765E1AD3E152}">
      <dsp:nvSpPr>
        <dsp:cNvPr id="0" name=""/>
        <dsp:cNvSpPr/>
      </dsp:nvSpPr>
      <dsp:spPr>
        <a:xfrm>
          <a:off x="0" y="7615"/>
          <a:ext cx="6900512" cy="17539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What are your thoughts about prostitution now?</a:t>
          </a:r>
        </a:p>
      </dsp:txBody>
      <dsp:txXfrm>
        <a:off x="85618" y="93233"/>
        <a:ext cx="6729276" cy="1582667"/>
      </dsp:txXfrm>
    </dsp:sp>
    <dsp:sp modelId="{226F14FD-A0F7-1040-952E-DEE99B5A0BF8}">
      <dsp:nvSpPr>
        <dsp:cNvPr id="0" name=""/>
        <dsp:cNvSpPr/>
      </dsp:nvSpPr>
      <dsp:spPr>
        <a:xfrm>
          <a:off x="0" y="1891118"/>
          <a:ext cx="6900512" cy="1753903"/>
        </a:xfrm>
        <a:prstGeom prst="roundRect">
          <a:avLst/>
        </a:prstGeom>
        <a:solidFill>
          <a:schemeClr val="accent5">
            <a:hueOff val="-4990872"/>
            <a:satOff val="-7727"/>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Have any of your previous beliefs changed, or stayed the same?</a:t>
          </a:r>
        </a:p>
      </dsp:txBody>
      <dsp:txXfrm>
        <a:off x="85618" y="1976736"/>
        <a:ext cx="6729276" cy="1582667"/>
      </dsp:txXfrm>
    </dsp:sp>
    <dsp:sp modelId="{73AD2F41-FFFB-8E40-B6FD-B8A897D1EE97}">
      <dsp:nvSpPr>
        <dsp:cNvPr id="0" name=""/>
        <dsp:cNvSpPr/>
      </dsp:nvSpPr>
      <dsp:spPr>
        <a:xfrm>
          <a:off x="0" y="3774622"/>
          <a:ext cx="6900512" cy="1753903"/>
        </a:xfrm>
        <a:prstGeom prst="roundRect">
          <a:avLst/>
        </a:prstGeom>
        <a:solidFill>
          <a:schemeClr val="accent5">
            <a:hueOff val="-9981745"/>
            <a:satOff val="-15454"/>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What do you think of women’s status in medieval society?</a:t>
          </a:r>
        </a:p>
      </dsp:txBody>
      <dsp:txXfrm>
        <a:off x="85618" y="3860240"/>
        <a:ext cx="6729276" cy="15826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5T05:46:47.43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3T01:38:02.987"/>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6/11/22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7368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6/11/22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6423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6/11/22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5387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6/11/22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476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6/11/22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380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6/11/22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1782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6/11/22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4227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6/11/22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362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6/11/22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1985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6/11/22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54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6/11/22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93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6/11/22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31236036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6" r:id="rId6"/>
    <p:sldLayoutId id="2147483821" r:id="rId7"/>
    <p:sldLayoutId id="2147483822" r:id="rId8"/>
    <p:sldLayoutId id="2147483823" r:id="rId9"/>
    <p:sldLayoutId id="2147483825" r:id="rId10"/>
    <p:sldLayoutId id="2147483824"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5" Type="http://schemas.microsoft.com/office/2007/relationships/hdphoto" Target="../media/hdphoto5.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6.png"/><Relationship Id="rId5" Type="http://schemas.openxmlformats.org/officeDocument/2006/relationships/customXml" Target="../ink/ink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6" Type="http://schemas.microsoft.com/office/2007/relationships/hdphoto" Target="../media/hdphoto6.wdp"/><Relationship Id="rId5" Type="http://schemas.openxmlformats.org/officeDocument/2006/relationships/image" Target="../media/image3.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microsoft.com/office/2007/relationships/hdphoto" Target="../media/hdphoto7.wdp"/><Relationship Id="rId4" Type="http://schemas.openxmlformats.org/officeDocument/2006/relationships/diagramData" Target="../diagrams/data4.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microsoft.com/office/2007/relationships/hdphoto" Target="../media/hdphoto9.wdp"/><Relationship Id="rId3" Type="http://schemas.microsoft.com/office/2007/relationships/media" Target="../media/media21.m4a"/><Relationship Id="rId7" Type="http://schemas.openxmlformats.org/officeDocument/2006/relationships/diagramLayout" Target="../diagrams/layout5.xml"/><Relationship Id="rId12" Type="http://schemas.microsoft.com/office/2007/relationships/hdphoto" Target="../media/hdphoto8.wdp"/><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diagramData" Target="../diagrams/data5.xml"/><Relationship Id="rId11" Type="http://schemas.openxmlformats.org/officeDocument/2006/relationships/image" Target="../media/image3.png"/><Relationship Id="rId5" Type="http://schemas.openxmlformats.org/officeDocument/2006/relationships/slideLayout" Target="../slideLayouts/slideLayout2.xml"/><Relationship Id="rId10" Type="http://schemas.microsoft.com/office/2007/relationships/diagramDrawing" Target="../diagrams/drawing5.xml"/><Relationship Id="rId4" Type="http://schemas.openxmlformats.org/officeDocument/2006/relationships/audio" Target="../media/media21.m4a"/><Relationship Id="rId9" Type="http://schemas.openxmlformats.org/officeDocument/2006/relationships/diagramColors" Target="../diagrams/colors5.xml"/></Relationships>
</file>

<file path=ppt/slides/_rels/slide2.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2.wdp"/><Relationship Id="rId4" Type="http://schemas.openxmlformats.org/officeDocument/2006/relationships/diagramData" Target="../diagrams/data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3.wdp"/><Relationship Id="rId4" Type="http://schemas.openxmlformats.org/officeDocument/2006/relationships/diagramData" Target="../diagrams/data2.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microsoft.com/office/2007/relationships/hdphoto" Target="../media/hdphoto4.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microsoft.com/office/2007/relationships/hdphoto" Target="../media/hdphoto4.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acrylic paint">
            <a:extLst>
              <a:ext uri="{FF2B5EF4-FFF2-40B4-BE49-F238E27FC236}">
                <a16:creationId xmlns:a16="http://schemas.microsoft.com/office/drawing/2014/main" id="{4488027E-AD74-91B0-5820-00C467152B4D}"/>
              </a:ext>
            </a:extLst>
          </p:cNvPr>
          <p:cNvPicPr>
            <a:picLocks noChangeAspect="1"/>
          </p:cNvPicPr>
          <p:nvPr/>
        </p:nvPicPr>
        <p:blipFill rotWithShape="1">
          <a:blip r:embed="rId4">
            <a:duotone>
              <a:prstClr val="black"/>
              <a:schemeClr val="accent1">
                <a:tint val="45000"/>
                <a:satMod val="400000"/>
              </a:schemeClr>
            </a:duotone>
            <a:alphaModFix amt="70000"/>
            <a:extLst>
              <a:ext uri="{BEBA8EAE-BF5A-486C-A8C5-ECC9F3942E4B}">
                <a14:imgProps xmlns:a14="http://schemas.microsoft.com/office/drawing/2010/main">
                  <a14:imgLayer r:embed="rId5">
                    <a14:imgEffect>
                      <a14:artisticPencilSketch/>
                    </a14:imgEffect>
                    <a14:imgEffect>
                      <a14:saturation sat="252000"/>
                    </a14:imgEffect>
                    <a14:imgEffect>
                      <a14:brightnessContrast bright="7000" contrast="1000"/>
                    </a14:imgEffect>
                  </a14:imgLayer>
                </a14:imgProps>
              </a:ext>
            </a:extLst>
          </a:blip>
          <a:srcRect t="15709" r="-1" b="-1"/>
          <a:stretch/>
        </p:blipFill>
        <p:spPr>
          <a:xfrm>
            <a:off x="20" y="10"/>
            <a:ext cx="12188931" cy="6857990"/>
          </a:xfrm>
          <a:prstGeom prst="rect">
            <a:avLst/>
          </a:prstGeom>
          <a:ln>
            <a:solidFill>
              <a:schemeClr val="bg1">
                <a:lumMod val="65000"/>
                <a:lumOff val="35000"/>
              </a:schemeClr>
            </a:solidFill>
          </a:ln>
        </p:spPr>
      </p:pic>
      <p:sp>
        <p:nvSpPr>
          <p:cNvPr id="2" name="Title 1">
            <a:extLst>
              <a:ext uri="{FF2B5EF4-FFF2-40B4-BE49-F238E27FC236}">
                <a16:creationId xmlns:a16="http://schemas.microsoft.com/office/drawing/2014/main" id="{E34A3683-AF3C-05D9-C0C7-BB312D4E5068}"/>
              </a:ext>
            </a:extLst>
          </p:cNvPr>
          <p:cNvSpPr>
            <a:spLocks noGrp="1"/>
          </p:cNvSpPr>
          <p:nvPr>
            <p:ph type="ctrTitle"/>
          </p:nvPr>
        </p:nvSpPr>
        <p:spPr>
          <a:xfrm>
            <a:off x="3069" y="1140074"/>
            <a:ext cx="12188931" cy="3390844"/>
          </a:xfrm>
        </p:spPr>
        <p:txBody>
          <a:bodyPr>
            <a:noAutofit/>
          </a:bodyPr>
          <a:lstStyle/>
          <a:p>
            <a:pPr algn="ctr"/>
            <a:r>
              <a:rPr lang="en-US" sz="6600" dirty="0">
                <a:latin typeface="Cooper Black" panose="0208090404030B020404" pitchFamily="18" charset="77"/>
              </a:rPr>
              <a:t>An Ambiguity: The Criminality of Prostitution in Late 14</a:t>
            </a:r>
            <a:r>
              <a:rPr lang="en-US" sz="6600" baseline="30000" dirty="0">
                <a:latin typeface="Cooper Black" panose="0208090404030B020404" pitchFamily="18" charset="77"/>
              </a:rPr>
              <a:t>th</a:t>
            </a:r>
            <a:r>
              <a:rPr lang="en-US" sz="6600" dirty="0">
                <a:latin typeface="Cooper Black" panose="0208090404030B020404" pitchFamily="18" charset="77"/>
              </a:rPr>
              <a:t> Century London, England</a:t>
            </a:r>
          </a:p>
        </p:txBody>
      </p:sp>
      <p:sp>
        <p:nvSpPr>
          <p:cNvPr id="3" name="Subtitle 2">
            <a:extLst>
              <a:ext uri="{FF2B5EF4-FFF2-40B4-BE49-F238E27FC236}">
                <a16:creationId xmlns:a16="http://schemas.microsoft.com/office/drawing/2014/main" id="{67B03106-A81E-BBF0-C312-E4B412EE7A29}"/>
              </a:ext>
            </a:extLst>
          </p:cNvPr>
          <p:cNvSpPr>
            <a:spLocks noGrp="1"/>
          </p:cNvSpPr>
          <p:nvPr>
            <p:ph type="subTitle" idx="1"/>
          </p:nvPr>
        </p:nvSpPr>
        <p:spPr>
          <a:xfrm>
            <a:off x="1522464" y="4998286"/>
            <a:ext cx="9144000" cy="1227520"/>
          </a:xfrm>
        </p:spPr>
        <p:txBody>
          <a:bodyPr>
            <a:normAutofit fontScale="62500" lnSpcReduction="20000"/>
          </a:bodyPr>
          <a:lstStyle/>
          <a:p>
            <a:pPr algn="ctr"/>
            <a:r>
              <a:rPr lang="en-US" sz="3200" b="1" dirty="0">
                <a:latin typeface="Arial" panose="020B0604020202020204" pitchFamily="34" charset="0"/>
                <a:cs typeface="Arial" panose="020B0604020202020204" pitchFamily="34" charset="0"/>
              </a:rPr>
              <a:t>By Kaylie Boersma </a:t>
            </a:r>
          </a:p>
          <a:p>
            <a:pPr algn="ctr"/>
            <a:r>
              <a:rPr lang="en-US" sz="3200" b="1" dirty="0">
                <a:latin typeface="Arial" panose="020B0604020202020204" pitchFamily="34" charset="0"/>
                <a:cs typeface="Arial" panose="020B0604020202020204" pitchFamily="34" charset="0"/>
              </a:rPr>
              <a:t>History 312 </a:t>
            </a:r>
          </a:p>
          <a:p>
            <a:pPr algn="ctr"/>
            <a:r>
              <a:rPr lang="en-US" sz="3200" b="1" dirty="0">
                <a:latin typeface="Arial" panose="020B0604020202020204" pitchFamily="34" charset="0"/>
                <a:cs typeface="Arial" panose="020B0604020202020204" pitchFamily="34" charset="0"/>
              </a:rPr>
              <a:t>Dr. Dana </a:t>
            </a:r>
            <a:r>
              <a:rPr lang="en-US" sz="3200" b="1" dirty="0" err="1">
                <a:latin typeface="Arial" panose="020B0604020202020204" pitchFamily="34" charset="0"/>
                <a:cs typeface="Arial" panose="020B0604020202020204" pitchFamily="34" charset="0"/>
              </a:rPr>
              <a:t>Wessell</a:t>
            </a:r>
            <a:r>
              <a:rPr lang="en-US" sz="3200" b="1" dirty="0">
                <a:latin typeface="Arial" panose="020B0604020202020204" pitchFamily="34" charset="0"/>
                <a:cs typeface="Arial" panose="020B0604020202020204" pitchFamily="34" charset="0"/>
              </a:rPr>
              <a:t> Lightfoot</a:t>
            </a:r>
          </a:p>
        </p:txBody>
      </p:sp>
      <p:pic>
        <p:nvPicPr>
          <p:cNvPr id="5" name="Audio Recording Jun 16, 2022 at 3:33:48 PM" descr="Audio Recording Jun 16, 2022 at 3:33:48 PM">
            <a:hlinkClick r:id="" action="ppaction://media"/>
            <a:extLst>
              <a:ext uri="{FF2B5EF4-FFF2-40B4-BE49-F238E27FC236}">
                <a16:creationId xmlns:a16="http://schemas.microsoft.com/office/drawing/2014/main" id="{825E6E06-8B47-1FAD-C2AF-FFAA80D885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53664" y="5334064"/>
            <a:ext cx="812800" cy="812800"/>
          </a:xfrm>
          <a:prstGeom prst="rect">
            <a:avLst/>
          </a:prstGeom>
        </p:spPr>
      </p:pic>
      <p:sp>
        <p:nvSpPr>
          <p:cNvPr id="6" name="TextBox 5">
            <a:extLst>
              <a:ext uri="{FF2B5EF4-FFF2-40B4-BE49-F238E27FC236}">
                <a16:creationId xmlns:a16="http://schemas.microsoft.com/office/drawing/2014/main" id="{B28BC92D-99F1-53F6-D4EB-4BEC43A7310D}"/>
              </a:ext>
            </a:extLst>
          </p:cNvPr>
          <p:cNvSpPr txBox="1"/>
          <p:nvPr/>
        </p:nvSpPr>
        <p:spPr>
          <a:xfrm>
            <a:off x="8939304" y="4686707"/>
            <a:ext cx="2673927" cy="646331"/>
          </a:xfrm>
          <a:prstGeom prst="rect">
            <a:avLst/>
          </a:prstGeom>
          <a:noFill/>
        </p:spPr>
        <p:txBody>
          <a:bodyPr wrap="square" rtlCol="0">
            <a:spAutoFit/>
          </a:bodyPr>
          <a:lstStyle/>
          <a:p>
            <a:r>
              <a:rPr lang="en-US" b="1" dirty="0">
                <a:latin typeface="Chalkboard" panose="03050602040202020205" pitchFamily="66" charset="77"/>
              </a:rPr>
              <a:t>Click this button for audio on every slide.</a:t>
            </a:r>
          </a:p>
        </p:txBody>
      </p:sp>
    </p:spTree>
    <p:extLst>
      <p:ext uri="{BB962C8B-B14F-4D97-AF65-F5344CB8AC3E}">
        <p14:creationId xmlns:p14="http://schemas.microsoft.com/office/powerpoint/2010/main" val="3735640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chemeClr val="accent1"/>
          </a:solidFill>
          <a:ln w="25400">
            <a:solidFill>
              <a:schemeClr val="accent1"/>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6BB15-10C3-72F1-BB73-21A2CC1C0DFE}"/>
              </a:ext>
            </a:extLst>
          </p:cNvPr>
          <p:cNvSpPr>
            <a:spLocks noGrp="1"/>
          </p:cNvSpPr>
          <p:nvPr>
            <p:ph type="title"/>
          </p:nvPr>
        </p:nvSpPr>
        <p:spPr>
          <a:xfrm>
            <a:off x="1151467" y="887973"/>
            <a:ext cx="9889067" cy="1325563"/>
          </a:xfrm>
        </p:spPr>
        <p:txBody>
          <a:bodyPr>
            <a:normAutofit/>
          </a:bodyPr>
          <a:lstStyle/>
          <a:p>
            <a:r>
              <a:rPr lang="en-US" sz="6600" b="1">
                <a:solidFill>
                  <a:schemeClr val="bg1"/>
                </a:solidFill>
                <a:latin typeface="Chalkboard" panose="03050602040202020205" pitchFamily="66" charset="77"/>
              </a:rPr>
              <a:t>Treated as Criminals</a:t>
            </a:r>
          </a:p>
        </p:txBody>
      </p:sp>
      <p:sp>
        <p:nvSpPr>
          <p:cNvPr id="13"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75932BF-E768-4BD8-EC37-1504FC5C1281}"/>
              </a:ext>
            </a:extLst>
          </p:cNvPr>
          <p:cNvSpPr>
            <a:spLocks noGrp="1"/>
          </p:cNvSpPr>
          <p:nvPr>
            <p:ph idx="1"/>
          </p:nvPr>
        </p:nvSpPr>
        <p:spPr>
          <a:xfrm>
            <a:off x="1151467" y="2607733"/>
            <a:ext cx="9889067" cy="3285067"/>
          </a:xfrm>
        </p:spPr>
        <p:txBody>
          <a:bodyPr>
            <a:normAutofit lnSpcReduction="10000"/>
          </a:bodyPr>
          <a:lstStyle/>
          <a:p>
            <a:r>
              <a:rPr lang="en-US" dirty="0">
                <a:solidFill>
                  <a:schemeClr val="bg1"/>
                </a:solidFill>
                <a:latin typeface="Chalkboard" panose="03050602040202020205" pitchFamily="66" charset="77"/>
              </a:rPr>
              <a:t>Any women engaging in lewd acts such as hiding her status as a sex worker from the Bishop of Winchester’s Liberty, housing sex workers in a brothel, or is caught wandering in London, or is found inside Southwark after curfew could face steep fines (“Text of Ordinances” B5, B10, B16). </a:t>
            </a:r>
          </a:p>
          <a:p>
            <a:r>
              <a:rPr lang="en-US" dirty="0">
                <a:solidFill>
                  <a:schemeClr val="bg1"/>
                </a:solidFill>
                <a:latin typeface="Chalkboard" panose="03050602040202020205" pitchFamily="66" charset="77"/>
              </a:rPr>
              <a:t>Elizabeth Moring was an infamous criminal procuress. </a:t>
            </a:r>
          </a:p>
        </p:txBody>
      </p:sp>
      <p:pic>
        <p:nvPicPr>
          <p:cNvPr id="5" name="Audio Recording Jun 16, 2022 at 4:05:34 PM" descr="Audio Recording Jun 16, 2022 at 4:05:34 PM">
            <a:hlinkClick r:id="" action="ppaction://media"/>
            <a:extLst>
              <a:ext uri="{FF2B5EF4-FFF2-40B4-BE49-F238E27FC236}">
                <a16:creationId xmlns:a16="http://schemas.microsoft.com/office/drawing/2014/main" id="{C4961F3F-8A50-03E2-1AB8-8905A819446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56800" y="1098999"/>
            <a:ext cx="812800" cy="812800"/>
          </a:xfrm>
          <a:prstGeom prst="rect">
            <a:avLst/>
          </a:prstGeom>
        </p:spPr>
      </p:pic>
    </p:spTree>
    <p:extLst>
      <p:ext uri="{BB962C8B-B14F-4D97-AF65-F5344CB8AC3E}">
        <p14:creationId xmlns:p14="http://schemas.microsoft.com/office/powerpoint/2010/main" val="52059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9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a:extLst>
              <a:ext uri="{FF2B5EF4-FFF2-40B4-BE49-F238E27FC236}">
                <a16:creationId xmlns:a16="http://schemas.microsoft.com/office/drawing/2014/main" id="{4DFF188E-D653-123C-1C05-A0CAF0F900D0}"/>
              </a:ext>
            </a:extLst>
          </p:cNvPr>
          <p:cNvSpPr/>
          <p:nvPr/>
        </p:nvSpPr>
        <p:spPr>
          <a:xfrm>
            <a:off x="1213337" y="791307"/>
            <a:ext cx="9689122" cy="5275385"/>
          </a:xfrm>
          <a:prstGeom prst="wedgeRoundRectCallout">
            <a:avLst>
              <a:gd name="adj1" fmla="val -40978"/>
              <a:gd name="adj2" fmla="val 59833"/>
              <a:gd name="adj3" fmla="val 16667"/>
            </a:avLst>
          </a:prstGeom>
          <a:ln w="1905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C6FA2F6D-A3AA-F958-1565-E5874BC13EBD}"/>
              </a:ext>
            </a:extLst>
          </p:cNvPr>
          <p:cNvSpPr txBox="1"/>
          <p:nvPr/>
        </p:nvSpPr>
        <p:spPr>
          <a:xfrm>
            <a:off x="1462451" y="1389184"/>
            <a:ext cx="9440008" cy="4031873"/>
          </a:xfrm>
          <a:prstGeom prst="rect">
            <a:avLst/>
          </a:prstGeom>
          <a:noFill/>
        </p:spPr>
        <p:txBody>
          <a:bodyPr wrap="square" rtlCol="0">
            <a:spAutoFit/>
          </a:bodyPr>
          <a:lstStyle/>
          <a:p>
            <a:r>
              <a:rPr lang="en-US" sz="3200" dirty="0">
                <a:latin typeface="Chalkboard" panose="03050602040202020205" pitchFamily="66" charset="77"/>
              </a:rPr>
              <a:t>“The medieval authorities considered prostitutes both subject and object, agent and victim. In general, prostitutes were blamed for their actions, which they were believed to commit out of lust (even if they were financially needed as well); but when a brothelkeeper or procurer was prosecuted, the prostitutes could be treated as innocent pawns” (“Common Women” 48).</a:t>
            </a:r>
            <a:endParaRPr lang="en-US" sz="3200" dirty="0">
              <a:solidFill>
                <a:schemeClr val="accent2"/>
              </a:solidFill>
              <a:latin typeface="Chalkboard" panose="03050602040202020205" pitchFamily="66" charset="77"/>
            </a:endParaRPr>
          </a:p>
        </p:txBody>
      </p:sp>
      <p:pic>
        <p:nvPicPr>
          <p:cNvPr id="5" name="Audio Recording Jun 16, 2022 at 4:07:01 PM" descr="Audio Recording Jun 16, 2022 at 4:07:01 PM">
            <a:hlinkClick r:id="" action="ppaction://media"/>
            <a:extLst>
              <a:ext uri="{FF2B5EF4-FFF2-40B4-BE49-F238E27FC236}">
                <a16:creationId xmlns:a16="http://schemas.microsoft.com/office/drawing/2014/main" id="{5EBDE71D-C82F-09D4-223E-C9E91CE2F597}"/>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artisticGlowEdges/>
                    </a14:imgEffect>
                  </a14:imgLayer>
                </a14:imgProps>
              </a:ext>
            </a:extLst>
          </a:blip>
          <a:stretch>
            <a:fillRect/>
          </a:stretch>
        </p:blipFill>
        <p:spPr>
          <a:xfrm>
            <a:off x="9624291" y="34636"/>
            <a:ext cx="812800" cy="812800"/>
          </a:xfrm>
          <a:prstGeom prst="rect">
            <a:avLst/>
          </a:prstGeom>
        </p:spPr>
      </p:pic>
    </p:spTree>
    <p:extLst>
      <p:ext uri="{BB962C8B-B14F-4D97-AF65-F5344CB8AC3E}">
        <p14:creationId xmlns:p14="http://schemas.microsoft.com/office/powerpoint/2010/main" val="136858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6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8" name="Rectangle 6157">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a:extLst>
              <a:ext uri="{FF2B5EF4-FFF2-40B4-BE49-F238E27FC236}">
                <a16:creationId xmlns:a16="http://schemas.microsoft.com/office/drawing/2014/main" id="{7B99F815-9781-AB4E-17E2-BBA427FF874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4988" y="1005281"/>
            <a:ext cx="3368969" cy="4847437"/>
          </a:xfrm>
          <a:prstGeom prst="rect">
            <a:avLst/>
          </a:prstGeom>
          <a:noFill/>
          <a:extLst>
            <a:ext uri="{909E8E84-426E-40DD-AFC4-6F175D3DCCD1}">
              <a14:hiddenFill xmlns:a14="http://schemas.microsoft.com/office/drawing/2010/main">
                <a:solidFill>
                  <a:srgbClr val="FFFFFF"/>
                </a:solidFill>
              </a14:hiddenFill>
            </a:ext>
          </a:extLst>
        </p:spPr>
      </p:pic>
      <p:sp>
        <p:nvSpPr>
          <p:cNvPr id="6160" name="Freeform: Shape 6159">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EF317B9D-1C44-1EE8-A78F-7FCD8C4059F3}"/>
              </a:ext>
            </a:extLst>
          </p:cNvPr>
          <p:cNvSpPr>
            <a:spLocks noGrp="1"/>
          </p:cNvSpPr>
          <p:nvPr>
            <p:ph type="title"/>
          </p:nvPr>
        </p:nvSpPr>
        <p:spPr>
          <a:xfrm>
            <a:off x="5759354" y="638089"/>
            <a:ext cx="5337270" cy="1476801"/>
          </a:xfrm>
        </p:spPr>
        <p:txBody>
          <a:bodyPr anchor="b">
            <a:normAutofit/>
          </a:bodyPr>
          <a:lstStyle/>
          <a:p>
            <a:pPr algn="ctr">
              <a:lnSpc>
                <a:spcPct val="90000"/>
              </a:lnSpc>
            </a:pPr>
            <a:r>
              <a:rPr lang="en-US" b="1" dirty="0">
                <a:solidFill>
                  <a:srgbClr val="FFFFFF"/>
                </a:solidFill>
                <a:latin typeface="Chalkboard" panose="03050602040202020205" pitchFamily="66" charset="77"/>
              </a:rPr>
              <a:t>Procuring and the Pillory</a:t>
            </a:r>
          </a:p>
        </p:txBody>
      </p:sp>
      <p:sp>
        <p:nvSpPr>
          <p:cNvPr id="616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7D953D-864D-EE8E-B58C-21D63FF4BD75}"/>
              </a:ext>
            </a:extLst>
          </p:cNvPr>
          <p:cNvSpPr>
            <a:spLocks noGrp="1"/>
          </p:cNvSpPr>
          <p:nvPr>
            <p:ph idx="1"/>
          </p:nvPr>
        </p:nvSpPr>
        <p:spPr>
          <a:xfrm>
            <a:off x="4977936" y="2368177"/>
            <a:ext cx="7293054" cy="4489823"/>
          </a:xfrm>
        </p:spPr>
        <p:txBody>
          <a:bodyPr anchor="t">
            <a:noAutofit/>
          </a:bodyPr>
          <a:lstStyle/>
          <a:p>
            <a:pPr>
              <a:lnSpc>
                <a:spcPct val="100000"/>
              </a:lnSpc>
            </a:pPr>
            <a:r>
              <a:rPr lang="en-US" sz="1700" dirty="0">
                <a:solidFill>
                  <a:srgbClr val="FFFFFF"/>
                </a:solidFill>
                <a:latin typeface="Chalkboard" panose="03050602040202020205" pitchFamily="66" charset="77"/>
              </a:rPr>
              <a:t>Elizabeth Moring was a woman accused and found guilty of procuring women under the false pretense of working as an embroiderer and then forcing these women to become sex workers. </a:t>
            </a:r>
          </a:p>
          <a:p>
            <a:pPr>
              <a:lnSpc>
                <a:spcPct val="100000"/>
              </a:lnSpc>
            </a:pPr>
            <a:r>
              <a:rPr lang="en-US" sz="1700" dirty="0">
                <a:solidFill>
                  <a:srgbClr val="FFFFFF"/>
                </a:solidFill>
                <a:latin typeface="Chalkboard" panose="03050602040202020205" pitchFamily="66" charset="77"/>
              </a:rPr>
              <a:t>Those in attendance to her trial were men, such as the mayor, sheriffs, the jury, and the alderman (“Illegal Prostitution” 255, 257).</a:t>
            </a:r>
          </a:p>
          <a:p>
            <a:pPr>
              <a:lnSpc>
                <a:spcPct val="100000"/>
              </a:lnSpc>
            </a:pPr>
            <a:r>
              <a:rPr lang="en-US" sz="1700" dirty="0">
                <a:solidFill>
                  <a:srgbClr val="FFFFFF"/>
                </a:solidFill>
                <a:latin typeface="Chalkboard" panose="03050602040202020205" pitchFamily="66" charset="77"/>
              </a:rPr>
              <a:t>“Through such women and the like deeds many scandals had befallen the said city, and great peril might through such transactions in future arise therefore, according to the custom of the city of London in such and the like cases provided, and in order that other women might beware of doing the like,” Elizabeth was chosen to be publicly humiliated through the public punishment of being placed in a pillory (“Illegal Prostitution” 257).</a:t>
            </a:r>
          </a:p>
          <a:p>
            <a:pPr>
              <a:lnSpc>
                <a:spcPct val="100000"/>
              </a:lnSpc>
            </a:pPr>
            <a:r>
              <a:rPr lang="en-US" sz="1700" dirty="0">
                <a:solidFill>
                  <a:srgbClr val="FFFFFF"/>
                </a:solidFill>
                <a:latin typeface="Chalkboard" panose="03050602040202020205" pitchFamily="66" charset="77"/>
              </a:rPr>
              <a:t>Johanna, the woman who provided a victim statement, and the unnamed male client do not appear to have been charged for any crime.</a:t>
            </a:r>
          </a:p>
        </p:txBody>
      </p:sp>
      <mc:AlternateContent xmlns:mc="http://schemas.openxmlformats.org/markup-compatibility/2006">
        <mc:Choice xmlns:p14="http://schemas.microsoft.com/office/powerpoint/2010/main" Requires="p14">
          <p:contentPart p14:bwMode="auto" r:id="rId5">
            <p14:nvContentPartPr>
              <p14:cNvPr id="6164" name="Ink 616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p:pic>
            <p:nvPicPr>
              <p:cNvPr id="6164" name="Ink 616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6"/>
              <a:stretch>
                <a:fillRect/>
              </a:stretch>
            </p:blipFill>
            <p:spPr>
              <a:xfrm>
                <a:off x="6418237" y="1956150"/>
                <a:ext cx="36000" cy="32709"/>
              </a:xfrm>
              <a:prstGeom prst="rect">
                <a:avLst/>
              </a:prstGeom>
            </p:spPr>
          </p:pic>
        </mc:Fallback>
      </mc:AlternateContent>
      <p:sp>
        <p:nvSpPr>
          <p:cNvPr id="7" name="TextBox 6">
            <a:extLst>
              <a:ext uri="{FF2B5EF4-FFF2-40B4-BE49-F238E27FC236}">
                <a16:creationId xmlns:a16="http://schemas.microsoft.com/office/drawing/2014/main" id="{2D7519B6-16BB-BB90-829D-E33E28D7A79A}"/>
              </a:ext>
            </a:extLst>
          </p:cNvPr>
          <p:cNvSpPr txBox="1"/>
          <p:nvPr/>
        </p:nvSpPr>
        <p:spPr>
          <a:xfrm>
            <a:off x="764988" y="5852718"/>
            <a:ext cx="3567169" cy="830997"/>
          </a:xfrm>
          <a:prstGeom prst="rect">
            <a:avLst/>
          </a:prstGeom>
          <a:noFill/>
        </p:spPr>
        <p:txBody>
          <a:bodyPr wrap="square" rtlCol="0">
            <a:spAutoFit/>
          </a:bodyPr>
          <a:lstStyle/>
          <a:p>
            <a:r>
              <a:rPr lang="en-US" sz="1200" dirty="0">
                <a:latin typeface="Chalkboard" panose="03050602040202020205" pitchFamily="66" charset="77"/>
              </a:rPr>
              <a:t>The Treehouse, photograph, </a:t>
            </a:r>
            <a:r>
              <a:rPr lang="en-US" sz="1200" dirty="0" err="1">
                <a:latin typeface="Chalkboard" panose="03050602040202020205" pitchFamily="66" charset="77"/>
              </a:rPr>
              <a:t>Tes</a:t>
            </a:r>
            <a:r>
              <a:rPr lang="en-US" sz="1200" dirty="0">
                <a:latin typeface="Chalkboard" panose="03050602040202020205" pitchFamily="66" charset="77"/>
              </a:rPr>
              <a:t>, February 27, 2020, https://</a:t>
            </a:r>
            <a:r>
              <a:rPr lang="en-US" sz="1200" dirty="0" err="1">
                <a:latin typeface="Chalkboard" panose="03050602040202020205" pitchFamily="66" charset="77"/>
              </a:rPr>
              <a:t>www.tes.com</a:t>
            </a:r>
            <a:r>
              <a:rPr lang="en-US" sz="1200" dirty="0">
                <a:latin typeface="Chalkboard" panose="03050602040202020205" pitchFamily="66" charset="77"/>
              </a:rPr>
              <a:t>/teaching-resource/medieval-crime-and-punishment-11393228?theme=4.</a:t>
            </a:r>
          </a:p>
        </p:txBody>
      </p:sp>
      <p:pic>
        <p:nvPicPr>
          <p:cNvPr id="8" name="Audio Recording Jun 16, 2022 at 4:10:33 PM" descr="Audio Recording Jun 16, 2022 at 4:10:33 PM">
            <a:hlinkClick r:id="" action="ppaction://media"/>
            <a:extLst>
              <a:ext uri="{FF2B5EF4-FFF2-40B4-BE49-F238E27FC236}">
                <a16:creationId xmlns:a16="http://schemas.microsoft.com/office/drawing/2014/main" id="{476E0023-692B-4D0E-B37B-595C912E3B9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31512" y="1022334"/>
            <a:ext cx="812800" cy="812800"/>
          </a:xfrm>
          <a:prstGeom prst="rect">
            <a:avLst/>
          </a:prstGeom>
        </p:spPr>
      </p:pic>
    </p:spTree>
    <p:extLst>
      <p:ext uri="{BB962C8B-B14F-4D97-AF65-F5344CB8AC3E}">
        <p14:creationId xmlns:p14="http://schemas.microsoft.com/office/powerpoint/2010/main" val="159823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19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7181806-B996-76A2-B30B-8A86B5DA7BFC}"/>
              </a:ext>
            </a:extLst>
          </p:cNvPr>
          <p:cNvSpPr/>
          <p:nvPr/>
        </p:nvSpPr>
        <p:spPr>
          <a:xfrm>
            <a:off x="127629" y="107854"/>
            <a:ext cx="11933694" cy="6633147"/>
          </a:xfrm>
          <a:prstGeom prst="ellipse">
            <a:avLst/>
          </a:prstGeom>
          <a:solidFill>
            <a:schemeClr val="tx1">
              <a:lumMod val="75000"/>
              <a:lumOff val="25000"/>
            </a:schemeClr>
          </a:solidFill>
          <a:ln w="117475">
            <a:solidFill>
              <a:schemeClr val="accent5">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65F7DFD-38A5-0BA7-A592-3C884929E454}"/>
              </a:ext>
            </a:extLst>
          </p:cNvPr>
          <p:cNvSpPr>
            <a:spLocks noGrp="1"/>
          </p:cNvSpPr>
          <p:nvPr>
            <p:ph type="title"/>
          </p:nvPr>
        </p:nvSpPr>
        <p:spPr/>
        <p:txBody>
          <a:bodyPr>
            <a:normAutofit fontScale="90000"/>
          </a:bodyPr>
          <a:lstStyle/>
          <a:p>
            <a:r>
              <a:rPr lang="en-US" dirty="0">
                <a:ln w="0"/>
                <a:solidFill>
                  <a:schemeClr val="bg1"/>
                </a:solidFill>
                <a:effectLst>
                  <a:outerShdw blurRad="38100" dist="19050" dir="2700000" algn="tl" rotWithShape="0">
                    <a:schemeClr val="dk1">
                      <a:alpha val="40000"/>
                    </a:schemeClr>
                  </a:outerShdw>
                </a:effectLst>
                <a:latin typeface="Chalkboard" panose="03050602040202020205" pitchFamily="66" charset="77"/>
              </a:rPr>
              <a:t>Prostitution: A Double-Edged Sword</a:t>
            </a:r>
          </a:p>
        </p:txBody>
      </p:sp>
      <p:sp>
        <p:nvSpPr>
          <p:cNvPr id="6" name="Punched Tape 5">
            <a:extLst>
              <a:ext uri="{FF2B5EF4-FFF2-40B4-BE49-F238E27FC236}">
                <a16:creationId xmlns:a16="http://schemas.microsoft.com/office/drawing/2014/main" id="{DEB71AA5-10EE-BE73-ACAB-AA41D6527027}"/>
              </a:ext>
            </a:extLst>
          </p:cNvPr>
          <p:cNvSpPr/>
          <p:nvPr/>
        </p:nvSpPr>
        <p:spPr>
          <a:xfrm>
            <a:off x="8253884" y="4561016"/>
            <a:ext cx="3462727" cy="2110443"/>
          </a:xfrm>
          <a:custGeom>
            <a:avLst/>
            <a:gdLst>
              <a:gd name="connsiteX0" fmla="*/ 0 w 3462727"/>
              <a:gd name="connsiteY0" fmla="*/ 211044 h 2110443"/>
              <a:gd name="connsiteX1" fmla="*/ 865681 w 3462727"/>
              <a:gd name="connsiteY1" fmla="*/ 422088 h 2110443"/>
              <a:gd name="connsiteX2" fmla="*/ 1731363 w 3462727"/>
              <a:gd name="connsiteY2" fmla="*/ 211044 h 2110443"/>
              <a:gd name="connsiteX3" fmla="*/ 2597045 w 3462727"/>
              <a:gd name="connsiteY3" fmla="*/ 0 h 2110443"/>
              <a:gd name="connsiteX4" fmla="*/ 3462727 w 3462727"/>
              <a:gd name="connsiteY4" fmla="*/ 211044 h 2110443"/>
              <a:gd name="connsiteX5" fmla="*/ 3462727 w 3462727"/>
              <a:gd name="connsiteY5" fmla="*/ 756945 h 2110443"/>
              <a:gd name="connsiteX6" fmla="*/ 3462727 w 3462727"/>
              <a:gd name="connsiteY6" fmla="*/ 1319730 h 2110443"/>
              <a:gd name="connsiteX7" fmla="*/ 3462727 w 3462727"/>
              <a:gd name="connsiteY7" fmla="*/ 1899398 h 2110443"/>
              <a:gd name="connsiteX8" fmla="*/ 2597045 w 3462727"/>
              <a:gd name="connsiteY8" fmla="*/ 1688354 h 2110443"/>
              <a:gd name="connsiteX9" fmla="*/ 1731363 w 3462727"/>
              <a:gd name="connsiteY9" fmla="*/ 1899398 h 2110443"/>
              <a:gd name="connsiteX10" fmla="*/ 865681 w 3462727"/>
              <a:gd name="connsiteY10" fmla="*/ 2110443 h 2110443"/>
              <a:gd name="connsiteX11" fmla="*/ 0 w 3462727"/>
              <a:gd name="connsiteY11" fmla="*/ 1899398 h 2110443"/>
              <a:gd name="connsiteX12" fmla="*/ 0 w 3462727"/>
              <a:gd name="connsiteY12" fmla="*/ 1302846 h 2110443"/>
              <a:gd name="connsiteX13" fmla="*/ 0 w 3462727"/>
              <a:gd name="connsiteY13" fmla="*/ 723178 h 2110443"/>
              <a:gd name="connsiteX14" fmla="*/ 0 w 3462727"/>
              <a:gd name="connsiteY14" fmla="*/ 211044 h 211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62727" h="2110443" fill="none" extrusionOk="0">
                <a:moveTo>
                  <a:pt x="0" y="211044"/>
                </a:moveTo>
                <a:cubicBezTo>
                  <a:pt x="-34655" y="256898"/>
                  <a:pt x="391630" y="365935"/>
                  <a:pt x="865681" y="422088"/>
                </a:cubicBezTo>
                <a:cubicBezTo>
                  <a:pt x="1337611" y="425751"/>
                  <a:pt x="1720165" y="347562"/>
                  <a:pt x="1731363" y="211044"/>
                </a:cubicBezTo>
                <a:cubicBezTo>
                  <a:pt x="1759062" y="115129"/>
                  <a:pt x="2118066" y="18444"/>
                  <a:pt x="2597045" y="0"/>
                </a:cubicBezTo>
                <a:cubicBezTo>
                  <a:pt x="3090371" y="-8971"/>
                  <a:pt x="3447533" y="118668"/>
                  <a:pt x="3462727" y="211044"/>
                </a:cubicBezTo>
                <a:cubicBezTo>
                  <a:pt x="3500857" y="393331"/>
                  <a:pt x="3433338" y="511960"/>
                  <a:pt x="3462727" y="756945"/>
                </a:cubicBezTo>
                <a:cubicBezTo>
                  <a:pt x="3492116" y="1001930"/>
                  <a:pt x="3398094" y="1113717"/>
                  <a:pt x="3462727" y="1319730"/>
                </a:cubicBezTo>
                <a:cubicBezTo>
                  <a:pt x="3527360" y="1525743"/>
                  <a:pt x="3403090" y="1692977"/>
                  <a:pt x="3462727" y="1899398"/>
                </a:cubicBezTo>
                <a:cubicBezTo>
                  <a:pt x="3482721" y="1721408"/>
                  <a:pt x="3152864" y="1772278"/>
                  <a:pt x="2597045" y="1688354"/>
                </a:cubicBezTo>
                <a:cubicBezTo>
                  <a:pt x="2121389" y="1696411"/>
                  <a:pt x="1763465" y="1794137"/>
                  <a:pt x="1731363" y="1899398"/>
                </a:cubicBezTo>
                <a:cubicBezTo>
                  <a:pt x="1753057" y="2088968"/>
                  <a:pt x="1377114" y="2100673"/>
                  <a:pt x="865681" y="2110443"/>
                </a:cubicBezTo>
                <a:cubicBezTo>
                  <a:pt x="391805" y="2109494"/>
                  <a:pt x="17274" y="2030126"/>
                  <a:pt x="0" y="1899398"/>
                </a:cubicBezTo>
                <a:cubicBezTo>
                  <a:pt x="-36250" y="1740344"/>
                  <a:pt x="4102" y="1567642"/>
                  <a:pt x="0" y="1302846"/>
                </a:cubicBezTo>
                <a:cubicBezTo>
                  <a:pt x="-4102" y="1038050"/>
                  <a:pt x="68916" y="979212"/>
                  <a:pt x="0" y="723178"/>
                </a:cubicBezTo>
                <a:cubicBezTo>
                  <a:pt x="-68916" y="467144"/>
                  <a:pt x="5751" y="423917"/>
                  <a:pt x="0" y="211044"/>
                </a:cubicBezTo>
                <a:close/>
              </a:path>
              <a:path w="3462727" h="2110443" stroke="0" extrusionOk="0">
                <a:moveTo>
                  <a:pt x="0" y="211044"/>
                </a:moveTo>
                <a:cubicBezTo>
                  <a:pt x="-12933" y="319563"/>
                  <a:pt x="306981" y="452300"/>
                  <a:pt x="865681" y="422088"/>
                </a:cubicBezTo>
                <a:cubicBezTo>
                  <a:pt x="1355180" y="424466"/>
                  <a:pt x="1726732" y="327687"/>
                  <a:pt x="1731363" y="211044"/>
                </a:cubicBezTo>
                <a:cubicBezTo>
                  <a:pt x="1653582" y="170505"/>
                  <a:pt x="2108211" y="58764"/>
                  <a:pt x="2597045" y="0"/>
                </a:cubicBezTo>
                <a:cubicBezTo>
                  <a:pt x="3045202" y="-16438"/>
                  <a:pt x="3473927" y="99899"/>
                  <a:pt x="3462727" y="211044"/>
                </a:cubicBezTo>
                <a:cubicBezTo>
                  <a:pt x="3471212" y="434797"/>
                  <a:pt x="3440010" y="532490"/>
                  <a:pt x="3462727" y="740062"/>
                </a:cubicBezTo>
                <a:cubicBezTo>
                  <a:pt x="3485444" y="947634"/>
                  <a:pt x="3426531" y="1151135"/>
                  <a:pt x="3462727" y="1336613"/>
                </a:cubicBezTo>
                <a:cubicBezTo>
                  <a:pt x="3498923" y="1522091"/>
                  <a:pt x="3423411" y="1752207"/>
                  <a:pt x="3462727" y="1899398"/>
                </a:cubicBezTo>
                <a:cubicBezTo>
                  <a:pt x="3402069" y="1883247"/>
                  <a:pt x="3046256" y="1654729"/>
                  <a:pt x="2597045" y="1688354"/>
                </a:cubicBezTo>
                <a:cubicBezTo>
                  <a:pt x="2123427" y="1720082"/>
                  <a:pt x="1708017" y="1781567"/>
                  <a:pt x="1731363" y="1899398"/>
                </a:cubicBezTo>
                <a:cubicBezTo>
                  <a:pt x="1764396" y="1925311"/>
                  <a:pt x="1362058" y="2166898"/>
                  <a:pt x="865681" y="2110443"/>
                </a:cubicBezTo>
                <a:cubicBezTo>
                  <a:pt x="389738" y="2108210"/>
                  <a:pt x="14702" y="2006415"/>
                  <a:pt x="0" y="1899398"/>
                </a:cubicBezTo>
                <a:cubicBezTo>
                  <a:pt x="-31821" y="1663261"/>
                  <a:pt x="3014" y="1499471"/>
                  <a:pt x="0" y="1336613"/>
                </a:cubicBezTo>
                <a:cubicBezTo>
                  <a:pt x="-3014" y="1173756"/>
                  <a:pt x="13683" y="998284"/>
                  <a:pt x="0" y="807596"/>
                </a:cubicBezTo>
                <a:cubicBezTo>
                  <a:pt x="-13683" y="616908"/>
                  <a:pt x="47485" y="475713"/>
                  <a:pt x="0" y="211044"/>
                </a:cubicBezTo>
                <a:close/>
              </a:path>
            </a:pathLst>
          </a:custGeom>
          <a:solidFill>
            <a:schemeClr val="accent5">
              <a:lumMod val="60000"/>
              <a:lumOff val="40000"/>
            </a:schemeClr>
          </a:solidFill>
          <a:ln w="50800">
            <a:extLst>
              <a:ext uri="{C807C97D-BFC1-408E-A445-0C87EB9F89A2}">
                <ask:lineSketchStyleProps xmlns:ask="http://schemas.microsoft.com/office/drawing/2018/sketchyshapes" sd="1219033472">
                  <a:prstGeom prst="flowChartPunchedTape">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latin typeface="Chalkboard" panose="03050602040202020205" pitchFamily="66" charset="77"/>
              </a:rPr>
              <a:t>Negative</a:t>
            </a:r>
          </a:p>
        </p:txBody>
      </p:sp>
      <p:sp>
        <p:nvSpPr>
          <p:cNvPr id="7" name="Punched Tape 6">
            <a:extLst>
              <a:ext uri="{FF2B5EF4-FFF2-40B4-BE49-F238E27FC236}">
                <a16:creationId xmlns:a16="http://schemas.microsoft.com/office/drawing/2014/main" id="{C1CA3110-7F22-969F-B496-1EE7D5EFC52E}"/>
              </a:ext>
            </a:extLst>
          </p:cNvPr>
          <p:cNvSpPr/>
          <p:nvPr/>
        </p:nvSpPr>
        <p:spPr>
          <a:xfrm>
            <a:off x="0" y="0"/>
            <a:ext cx="3423442" cy="2004646"/>
          </a:xfrm>
          <a:custGeom>
            <a:avLst/>
            <a:gdLst>
              <a:gd name="connsiteX0" fmla="*/ 0 w 3423442"/>
              <a:gd name="connsiteY0" fmla="*/ 200464 h 2004646"/>
              <a:gd name="connsiteX1" fmla="*/ 855860 w 3423442"/>
              <a:gd name="connsiteY1" fmla="*/ 400929 h 2004646"/>
              <a:gd name="connsiteX2" fmla="*/ 1711721 w 3423442"/>
              <a:gd name="connsiteY2" fmla="*/ 200464 h 2004646"/>
              <a:gd name="connsiteX3" fmla="*/ 2567581 w 3423442"/>
              <a:gd name="connsiteY3" fmla="*/ 0 h 2004646"/>
              <a:gd name="connsiteX4" fmla="*/ 3423442 w 3423442"/>
              <a:gd name="connsiteY4" fmla="*/ 200464 h 2004646"/>
              <a:gd name="connsiteX5" fmla="*/ 3423442 w 3423442"/>
              <a:gd name="connsiteY5" fmla="*/ 751074 h 2004646"/>
              <a:gd name="connsiteX6" fmla="*/ 3423442 w 3423442"/>
              <a:gd name="connsiteY6" fmla="*/ 1285646 h 2004646"/>
              <a:gd name="connsiteX7" fmla="*/ 3423442 w 3423442"/>
              <a:gd name="connsiteY7" fmla="*/ 1804181 h 2004646"/>
              <a:gd name="connsiteX8" fmla="*/ 2567581 w 3423442"/>
              <a:gd name="connsiteY8" fmla="*/ 1603716 h 2004646"/>
              <a:gd name="connsiteX9" fmla="*/ 1711721 w 3423442"/>
              <a:gd name="connsiteY9" fmla="*/ 1804181 h 2004646"/>
              <a:gd name="connsiteX10" fmla="*/ 855860 w 3423442"/>
              <a:gd name="connsiteY10" fmla="*/ 2004646 h 2004646"/>
              <a:gd name="connsiteX11" fmla="*/ 0 w 3423442"/>
              <a:gd name="connsiteY11" fmla="*/ 1804181 h 2004646"/>
              <a:gd name="connsiteX12" fmla="*/ 0 w 3423442"/>
              <a:gd name="connsiteY12" fmla="*/ 1269609 h 2004646"/>
              <a:gd name="connsiteX13" fmla="*/ 0 w 3423442"/>
              <a:gd name="connsiteY13" fmla="*/ 735036 h 2004646"/>
              <a:gd name="connsiteX14" fmla="*/ 0 w 3423442"/>
              <a:gd name="connsiteY14" fmla="*/ 200464 h 200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3442" h="2004646" fill="none" extrusionOk="0">
                <a:moveTo>
                  <a:pt x="0" y="200464"/>
                </a:moveTo>
                <a:cubicBezTo>
                  <a:pt x="26130" y="212045"/>
                  <a:pt x="312428" y="432492"/>
                  <a:pt x="855860" y="400929"/>
                </a:cubicBezTo>
                <a:cubicBezTo>
                  <a:pt x="1326836" y="389995"/>
                  <a:pt x="1737167" y="324894"/>
                  <a:pt x="1711721" y="200464"/>
                </a:cubicBezTo>
                <a:cubicBezTo>
                  <a:pt x="1632184" y="121791"/>
                  <a:pt x="2083093" y="7656"/>
                  <a:pt x="2567581" y="0"/>
                </a:cubicBezTo>
                <a:cubicBezTo>
                  <a:pt x="3063102" y="-21288"/>
                  <a:pt x="3406118" y="79234"/>
                  <a:pt x="3423442" y="200464"/>
                </a:cubicBezTo>
                <a:cubicBezTo>
                  <a:pt x="3455442" y="313043"/>
                  <a:pt x="3357551" y="591999"/>
                  <a:pt x="3423442" y="751074"/>
                </a:cubicBezTo>
                <a:cubicBezTo>
                  <a:pt x="3489333" y="910149"/>
                  <a:pt x="3386604" y="1031995"/>
                  <a:pt x="3423442" y="1285646"/>
                </a:cubicBezTo>
                <a:cubicBezTo>
                  <a:pt x="3460280" y="1539297"/>
                  <a:pt x="3366352" y="1667438"/>
                  <a:pt x="3423442" y="1804181"/>
                </a:cubicBezTo>
                <a:cubicBezTo>
                  <a:pt x="3448696" y="1726291"/>
                  <a:pt x="3095702" y="1592018"/>
                  <a:pt x="2567581" y="1603716"/>
                </a:cubicBezTo>
                <a:cubicBezTo>
                  <a:pt x="2095017" y="1614582"/>
                  <a:pt x="1707608" y="1692027"/>
                  <a:pt x="1711721" y="1804181"/>
                </a:cubicBezTo>
                <a:cubicBezTo>
                  <a:pt x="1765459" y="1935733"/>
                  <a:pt x="1335346" y="2088335"/>
                  <a:pt x="855860" y="2004646"/>
                </a:cubicBezTo>
                <a:cubicBezTo>
                  <a:pt x="386318" y="2014493"/>
                  <a:pt x="-14854" y="1915162"/>
                  <a:pt x="0" y="1804181"/>
                </a:cubicBezTo>
                <a:cubicBezTo>
                  <a:pt x="-28601" y="1666346"/>
                  <a:pt x="59755" y="1431022"/>
                  <a:pt x="0" y="1269609"/>
                </a:cubicBezTo>
                <a:cubicBezTo>
                  <a:pt x="-59755" y="1108196"/>
                  <a:pt x="7331" y="945161"/>
                  <a:pt x="0" y="735036"/>
                </a:cubicBezTo>
                <a:cubicBezTo>
                  <a:pt x="-7331" y="524911"/>
                  <a:pt x="29696" y="447496"/>
                  <a:pt x="0" y="200464"/>
                </a:cubicBezTo>
                <a:close/>
              </a:path>
              <a:path w="3423442" h="2004646" stroke="0" extrusionOk="0">
                <a:moveTo>
                  <a:pt x="0" y="200464"/>
                </a:moveTo>
                <a:cubicBezTo>
                  <a:pt x="-25545" y="354803"/>
                  <a:pt x="429741" y="369375"/>
                  <a:pt x="855860" y="400929"/>
                </a:cubicBezTo>
                <a:cubicBezTo>
                  <a:pt x="1337844" y="394384"/>
                  <a:pt x="1705493" y="324201"/>
                  <a:pt x="1711721" y="200464"/>
                </a:cubicBezTo>
                <a:cubicBezTo>
                  <a:pt x="1732890" y="143443"/>
                  <a:pt x="2086790" y="-18176"/>
                  <a:pt x="2567581" y="0"/>
                </a:cubicBezTo>
                <a:cubicBezTo>
                  <a:pt x="3051075" y="-11338"/>
                  <a:pt x="3412961" y="83824"/>
                  <a:pt x="3423442" y="200464"/>
                </a:cubicBezTo>
                <a:cubicBezTo>
                  <a:pt x="3440573" y="368383"/>
                  <a:pt x="3401199" y="539191"/>
                  <a:pt x="3423442" y="735036"/>
                </a:cubicBezTo>
                <a:cubicBezTo>
                  <a:pt x="3445685" y="930881"/>
                  <a:pt x="3413550" y="1119077"/>
                  <a:pt x="3423442" y="1237534"/>
                </a:cubicBezTo>
                <a:cubicBezTo>
                  <a:pt x="3433334" y="1355991"/>
                  <a:pt x="3394097" y="1554384"/>
                  <a:pt x="3423442" y="1804181"/>
                </a:cubicBezTo>
                <a:cubicBezTo>
                  <a:pt x="3461369" y="1607516"/>
                  <a:pt x="3062444" y="1617959"/>
                  <a:pt x="2567581" y="1603716"/>
                </a:cubicBezTo>
                <a:cubicBezTo>
                  <a:pt x="2090988" y="1629650"/>
                  <a:pt x="1706302" y="1676953"/>
                  <a:pt x="1711721" y="1804181"/>
                </a:cubicBezTo>
                <a:cubicBezTo>
                  <a:pt x="1681473" y="1911344"/>
                  <a:pt x="1372695" y="2006370"/>
                  <a:pt x="855860" y="2004646"/>
                </a:cubicBezTo>
                <a:cubicBezTo>
                  <a:pt x="357756" y="2007615"/>
                  <a:pt x="22119" y="1905648"/>
                  <a:pt x="0" y="1804181"/>
                </a:cubicBezTo>
                <a:cubicBezTo>
                  <a:pt x="-57167" y="1607923"/>
                  <a:pt x="55538" y="1523532"/>
                  <a:pt x="0" y="1317720"/>
                </a:cubicBezTo>
                <a:cubicBezTo>
                  <a:pt x="-55538" y="1111908"/>
                  <a:pt x="13594" y="1059314"/>
                  <a:pt x="0" y="815222"/>
                </a:cubicBezTo>
                <a:cubicBezTo>
                  <a:pt x="-13594" y="571130"/>
                  <a:pt x="42242" y="344932"/>
                  <a:pt x="0" y="200464"/>
                </a:cubicBezTo>
                <a:close/>
              </a:path>
            </a:pathLst>
          </a:custGeom>
          <a:solidFill>
            <a:schemeClr val="accent5">
              <a:lumMod val="60000"/>
              <a:lumOff val="40000"/>
            </a:schemeClr>
          </a:solidFill>
          <a:ln w="50800">
            <a:extLst>
              <a:ext uri="{C807C97D-BFC1-408E-A445-0C87EB9F89A2}">
                <ask:lineSketchStyleProps xmlns:ask="http://schemas.microsoft.com/office/drawing/2018/sketchyshapes" sd="2842418190">
                  <a:prstGeom prst="flowChartPunchedTape">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latin typeface="Chalkboard" panose="03050602040202020205" pitchFamily="66" charset="77"/>
              </a:rPr>
              <a:t>Positive</a:t>
            </a:r>
          </a:p>
        </p:txBody>
      </p:sp>
      <p:pic>
        <p:nvPicPr>
          <p:cNvPr id="8" name="Audio Recording Jun 16, 2022 at 4:11:57 PM" descr="Audio Recording Jun 16, 2022 at 4:11:57 PM">
            <a:hlinkClick r:id="" action="ppaction://media"/>
            <a:extLst>
              <a:ext uri="{FF2B5EF4-FFF2-40B4-BE49-F238E27FC236}">
                <a16:creationId xmlns:a16="http://schemas.microsoft.com/office/drawing/2014/main" id="{C8E4F605-8AC9-A6A8-94D5-EDF376A3AD0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578847" y="1321816"/>
            <a:ext cx="812800" cy="812800"/>
          </a:xfrm>
          <a:prstGeom prst="rect">
            <a:avLst/>
          </a:prstGeom>
        </p:spPr>
      </p:pic>
    </p:spTree>
    <p:extLst>
      <p:ext uri="{BB962C8B-B14F-4D97-AF65-F5344CB8AC3E}">
        <p14:creationId xmlns:p14="http://schemas.microsoft.com/office/powerpoint/2010/main" val="196288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49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4B1CE929-5D29-6D1C-93A9-82DD761DBCD7}"/>
              </a:ext>
            </a:extLst>
          </p:cNvPr>
          <p:cNvSpPr/>
          <p:nvPr/>
        </p:nvSpPr>
        <p:spPr>
          <a:xfrm>
            <a:off x="0" y="0"/>
            <a:ext cx="12192000" cy="6858000"/>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46A90AC-6BE4-854B-B957-001D1DCF3E2E}"/>
              </a:ext>
            </a:extLst>
          </p:cNvPr>
          <p:cNvSpPr txBox="1"/>
          <p:nvPr/>
        </p:nvSpPr>
        <p:spPr>
          <a:xfrm>
            <a:off x="2356338" y="668216"/>
            <a:ext cx="8071339" cy="4880823"/>
          </a:xfrm>
          <a:prstGeom prst="rect">
            <a:avLst/>
          </a:prstGeom>
          <a:noFill/>
        </p:spPr>
        <p:txBody>
          <a:bodyPr wrap="square" rtlCol="0">
            <a:spAutoFit/>
          </a:bodyPr>
          <a:lstStyle/>
          <a:p>
            <a:pPr>
              <a:lnSpc>
                <a:spcPct val="200000"/>
              </a:lnSpc>
            </a:pPr>
            <a:r>
              <a:rPr lang="en-US" sz="3200" b="1" dirty="0">
                <a:solidFill>
                  <a:schemeClr val="bg1"/>
                </a:solidFill>
                <a:latin typeface="Chalkboard" panose="03050602040202020205" pitchFamily="66" charset="77"/>
              </a:rPr>
              <a:t>“Each day medieval societies made choices that put prostitutes in an intriguing gray area where they were both marginal and central, persecuted and accepted” (</a:t>
            </a:r>
            <a:r>
              <a:rPr lang="en-US" sz="3200" b="1" dirty="0" err="1">
                <a:solidFill>
                  <a:schemeClr val="bg1"/>
                </a:solidFill>
                <a:latin typeface="Chalkboard" panose="03050602040202020205" pitchFamily="66" charset="77"/>
              </a:rPr>
              <a:t>Mummey</a:t>
            </a:r>
            <a:r>
              <a:rPr lang="en-US" sz="3200" b="1" dirty="0">
                <a:solidFill>
                  <a:schemeClr val="bg1"/>
                </a:solidFill>
                <a:latin typeface="Chalkboard" panose="03050602040202020205" pitchFamily="66" charset="77"/>
              </a:rPr>
              <a:t> 166). </a:t>
            </a:r>
          </a:p>
        </p:txBody>
      </p:sp>
      <p:pic>
        <p:nvPicPr>
          <p:cNvPr id="4" name="Audio Recording Jun 16, 2022 at 4:15:53 PM" descr="Audio Recording Jun 16, 2022 at 4:15:53 PM">
            <a:hlinkClick r:id="" action="ppaction://media"/>
            <a:extLst>
              <a:ext uri="{FF2B5EF4-FFF2-40B4-BE49-F238E27FC236}">
                <a16:creationId xmlns:a16="http://schemas.microsoft.com/office/drawing/2014/main" id="{663708AE-F0E2-9B90-5BE9-6309A1A17C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614877" y="496161"/>
            <a:ext cx="812800" cy="812800"/>
          </a:xfrm>
          <a:prstGeom prst="rect">
            <a:avLst/>
          </a:prstGeom>
        </p:spPr>
      </p:pic>
    </p:spTree>
    <p:extLst>
      <p:ext uri="{BB962C8B-B14F-4D97-AF65-F5344CB8AC3E}">
        <p14:creationId xmlns:p14="http://schemas.microsoft.com/office/powerpoint/2010/main" val="192570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4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7FDAF-2A13-3DB7-01EC-0AAA63FB88C3}"/>
              </a:ext>
            </a:extLst>
          </p:cNvPr>
          <p:cNvSpPr>
            <a:spLocks noGrp="1"/>
          </p:cNvSpPr>
          <p:nvPr>
            <p:ph type="title"/>
          </p:nvPr>
        </p:nvSpPr>
        <p:spPr>
          <a:xfrm>
            <a:off x="572493" y="238539"/>
            <a:ext cx="11047013" cy="1434415"/>
          </a:xfrm>
        </p:spPr>
        <p:txBody>
          <a:bodyPr anchor="b">
            <a:normAutofit/>
          </a:bodyPr>
          <a:lstStyle/>
          <a:p>
            <a:r>
              <a:rPr lang="en-US" sz="7200" b="1" dirty="0">
                <a:latin typeface="Chalkboard" panose="03050602040202020205" pitchFamily="66" charset="77"/>
              </a:rPr>
              <a:t>Southwark Stews</a:t>
            </a:r>
          </a:p>
        </p:txBody>
      </p:sp>
      <p:sp>
        <p:nvSpPr>
          <p:cNvPr id="103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BFB4FDA-B4A7-58BC-E4E9-6E4D3A259D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84" r="2" b="2"/>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1E20207B-02CB-A689-01AD-9601DD1BF534}"/>
              </a:ext>
            </a:extLst>
          </p:cNvPr>
          <p:cNvSpPr>
            <a:spLocks noGrp="1"/>
          </p:cNvSpPr>
          <p:nvPr>
            <p:ph idx="1"/>
          </p:nvPr>
        </p:nvSpPr>
        <p:spPr>
          <a:xfrm>
            <a:off x="4905955" y="2071316"/>
            <a:ext cx="6713552" cy="4114800"/>
          </a:xfrm>
        </p:spPr>
        <p:txBody>
          <a:bodyPr anchor="t">
            <a:normAutofit fontScale="92500" lnSpcReduction="20000"/>
          </a:bodyPr>
          <a:lstStyle/>
          <a:p>
            <a:r>
              <a:rPr lang="en-US" dirty="0">
                <a:latin typeface="Chalkboard" panose="03050602040202020205" pitchFamily="66" charset="77"/>
              </a:rPr>
              <a:t>Southwark: A suburb in London, England with brothels known to locals as the stews (Beattie 200).</a:t>
            </a:r>
          </a:p>
          <a:p>
            <a:r>
              <a:rPr lang="en-US" dirty="0">
                <a:latin typeface="Chalkboard" panose="03050602040202020205" pitchFamily="66" charset="77"/>
              </a:rPr>
              <a:t>“We do by our command forbid … that [any woman accused of prostitution] shall go about or lodge in [London], or in the suburbs thereof, by night or by day; but they are to keep themselves to the places thereunto assigned, that is to say, the Stews” (“Street Walkers” 535).</a:t>
            </a:r>
          </a:p>
          <a:p>
            <a:endParaRPr lang="en-US" dirty="0">
              <a:latin typeface="Chalkboard" panose="03050602040202020205" pitchFamily="66" charset="77"/>
            </a:endParaRPr>
          </a:p>
          <a:p>
            <a:pPr marL="0" indent="0">
              <a:buNone/>
            </a:pPr>
            <a:endParaRPr lang="en-US" dirty="0"/>
          </a:p>
        </p:txBody>
      </p:sp>
      <p:sp>
        <p:nvSpPr>
          <p:cNvPr id="5" name="TextBox 4">
            <a:extLst>
              <a:ext uri="{FF2B5EF4-FFF2-40B4-BE49-F238E27FC236}">
                <a16:creationId xmlns:a16="http://schemas.microsoft.com/office/drawing/2014/main" id="{467EE7A6-A259-1D89-5917-A002E5A1A805}"/>
              </a:ext>
            </a:extLst>
          </p:cNvPr>
          <p:cNvSpPr txBox="1"/>
          <p:nvPr/>
        </p:nvSpPr>
        <p:spPr>
          <a:xfrm>
            <a:off x="459307" y="5991340"/>
            <a:ext cx="4170218" cy="938719"/>
          </a:xfrm>
          <a:prstGeom prst="rect">
            <a:avLst/>
          </a:prstGeom>
          <a:noFill/>
        </p:spPr>
        <p:txBody>
          <a:bodyPr wrap="square" rtlCol="0">
            <a:spAutoFit/>
          </a:bodyPr>
          <a:lstStyle/>
          <a:p>
            <a:r>
              <a:rPr lang="en-US" sz="1100" dirty="0">
                <a:latin typeface="Chalkboard" panose="03050602040202020205" pitchFamily="66" charset="77"/>
              </a:rPr>
              <a:t>Kate Lister, </a:t>
            </a:r>
            <a:r>
              <a:rPr lang="en-US" sz="1100" i="1" dirty="0">
                <a:latin typeface="Chalkboard" panose="03050602040202020205" pitchFamily="66" charset="77"/>
              </a:rPr>
              <a:t>A 15</a:t>
            </a:r>
            <a:r>
              <a:rPr lang="en-US" sz="1100" i="1" baseline="30000" dirty="0">
                <a:latin typeface="Chalkboard" panose="03050602040202020205" pitchFamily="66" charset="77"/>
              </a:rPr>
              <a:t>th</a:t>
            </a:r>
            <a:r>
              <a:rPr lang="en-US" sz="1100" i="1" dirty="0">
                <a:latin typeface="Chalkboard" panose="03050602040202020205" pitchFamily="66" charset="77"/>
              </a:rPr>
              <a:t>-Century Bathhouse, </a:t>
            </a:r>
            <a:r>
              <a:rPr lang="en-US" sz="1100" dirty="0">
                <a:latin typeface="Chalkboard" panose="03050602040202020205" pitchFamily="66" charset="77"/>
              </a:rPr>
              <a:t>photograph,</a:t>
            </a:r>
            <a:r>
              <a:rPr lang="en-US" sz="1100" i="1" dirty="0">
                <a:latin typeface="Chalkboard" panose="03050602040202020205" pitchFamily="66" charset="77"/>
              </a:rPr>
              <a:t> </a:t>
            </a:r>
            <a:r>
              <a:rPr lang="en-US" sz="1100" dirty="0" err="1">
                <a:latin typeface="Chalkboard" panose="03050602040202020205" pitchFamily="66" charset="77"/>
              </a:rPr>
              <a:t>Brewminate</a:t>
            </a:r>
            <a:r>
              <a:rPr lang="en-US" sz="1100" dirty="0">
                <a:latin typeface="Chalkboard" panose="03050602040202020205" pitchFamily="66" charset="77"/>
              </a:rPr>
              <a:t>: A Bold Blend of News and Ideas, November 23, 2018, https://</a:t>
            </a:r>
            <a:r>
              <a:rPr lang="en-US" sz="1100" dirty="0" err="1">
                <a:latin typeface="Chalkboard" panose="03050602040202020205" pitchFamily="66" charset="77"/>
              </a:rPr>
              <a:t>brewminate.com</a:t>
            </a:r>
            <a:r>
              <a:rPr lang="en-US" sz="1100" dirty="0">
                <a:latin typeface="Chalkboard" panose="03050602040202020205" pitchFamily="66" charset="77"/>
              </a:rPr>
              <a:t>/wp-content/uploads/2018/11/111018-64-History-Medieval-Middle-Ages-Prostitution-Religion.jpg. </a:t>
            </a:r>
            <a:endParaRPr lang="en-US" sz="1100" i="1" dirty="0">
              <a:latin typeface="Chalkboard" panose="03050602040202020205" pitchFamily="66" charset="77"/>
            </a:endParaRPr>
          </a:p>
        </p:txBody>
      </p:sp>
      <p:pic>
        <p:nvPicPr>
          <p:cNvPr id="6" name="Audio Recording Jun 16, 2022 at 4:18:22 PM" descr="Audio Recording Jun 16, 2022 at 4:18:22 PM">
            <a:hlinkClick r:id="" action="ppaction://media"/>
            <a:extLst>
              <a:ext uri="{FF2B5EF4-FFF2-40B4-BE49-F238E27FC236}">
                <a16:creationId xmlns:a16="http://schemas.microsoft.com/office/drawing/2014/main" id="{E640363E-D6B7-44D0-EC8E-19DFDBC6053F}"/>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10109200" y="502466"/>
            <a:ext cx="812800" cy="812800"/>
          </a:xfrm>
          <a:prstGeom prst="rect">
            <a:avLst/>
          </a:prstGeom>
        </p:spPr>
      </p:pic>
    </p:spTree>
    <p:extLst>
      <p:ext uri="{BB962C8B-B14F-4D97-AF65-F5344CB8AC3E}">
        <p14:creationId xmlns:p14="http://schemas.microsoft.com/office/powerpoint/2010/main" val="210965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4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CBDB-4D24-6619-FF94-942DC9808696}"/>
              </a:ext>
            </a:extLst>
          </p:cNvPr>
          <p:cNvSpPr>
            <a:spLocks noGrp="1"/>
          </p:cNvSpPr>
          <p:nvPr>
            <p:ph type="title"/>
          </p:nvPr>
        </p:nvSpPr>
        <p:spPr/>
        <p:txBody>
          <a:bodyPr>
            <a:normAutofit/>
          </a:bodyPr>
          <a:lstStyle/>
          <a:p>
            <a:r>
              <a:rPr lang="en-US" sz="7200" b="1" dirty="0">
                <a:latin typeface="Chalkboard" panose="03050602040202020205" pitchFamily="66" charset="77"/>
              </a:rPr>
              <a:t>Southwark Stews</a:t>
            </a:r>
          </a:p>
        </p:txBody>
      </p:sp>
      <p:graphicFrame>
        <p:nvGraphicFramePr>
          <p:cNvPr id="5" name="Content Placeholder 2">
            <a:extLst>
              <a:ext uri="{FF2B5EF4-FFF2-40B4-BE49-F238E27FC236}">
                <a16:creationId xmlns:a16="http://schemas.microsoft.com/office/drawing/2014/main" id="{791BB0AB-F0C0-9EF5-EAA2-D505F527E68E}"/>
              </a:ext>
            </a:extLst>
          </p:cNvPr>
          <p:cNvGraphicFramePr>
            <a:graphicFrameLocks noGrp="1"/>
          </p:cNvGraphicFramePr>
          <p:nvPr>
            <p:ph idx="1"/>
            <p:extLst>
              <p:ext uri="{D42A27DB-BD31-4B8C-83A1-F6EECF244321}">
                <p14:modId xmlns:p14="http://schemas.microsoft.com/office/powerpoint/2010/main" val="1524323696"/>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Audio Recording Jun 16, 2022 at 4:21:11 PM" descr="Audio Recording Jun 16, 2022 at 4:21:11 PM">
            <a:hlinkClick r:id="" action="ppaction://media"/>
            <a:extLst>
              <a:ext uri="{FF2B5EF4-FFF2-40B4-BE49-F238E27FC236}">
                <a16:creationId xmlns:a16="http://schemas.microsoft.com/office/drawing/2014/main" id="{50AB9EB5-4F10-7209-661F-418C2615A831}"/>
              </a:ext>
            </a:extLst>
          </p:cNvPr>
          <p:cNvPicPr>
            <a:picLocks noChangeAspect="1"/>
          </p:cNvPicPr>
          <p:nvPr>
            <a:audioFile r:link="rId2"/>
            <p:extLst>
              <p:ext uri="{DAA4B4D4-6D71-4841-9C94-3DE7FCFB9230}">
                <p14:media xmlns:p14="http://schemas.microsoft.com/office/powerpoint/2010/main" r:embed="rId1"/>
              </p:ext>
            </p:extLst>
          </p:nvPr>
        </p:nvPicPr>
        <p:blipFill>
          <a:blip r:embed="rId9">
            <a:extLst>
              <a:ext uri="{BEBA8EAE-BF5A-486C-A8C5-ECC9F3942E4B}">
                <a14:imgProps xmlns:a14="http://schemas.microsoft.com/office/drawing/2010/main">
                  <a14:imgLayer r:embed="rId10">
                    <a14:imgEffect>
                      <a14:artisticGlowEdges/>
                    </a14:imgEffect>
                  </a14:imgLayer>
                </a14:imgProps>
              </a:ext>
            </a:extLst>
          </a:blip>
          <a:stretch>
            <a:fillRect/>
          </a:stretch>
        </p:blipFill>
        <p:spPr>
          <a:xfrm>
            <a:off x="9679709" y="590836"/>
            <a:ext cx="812800" cy="812800"/>
          </a:xfrm>
          <a:prstGeom prst="rect">
            <a:avLst/>
          </a:prstGeom>
        </p:spPr>
      </p:pic>
    </p:spTree>
    <p:extLst>
      <p:ext uri="{BB962C8B-B14F-4D97-AF65-F5344CB8AC3E}">
        <p14:creationId xmlns:p14="http://schemas.microsoft.com/office/powerpoint/2010/main" val="267375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1" name="Rectangle 412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05460ED9-F2CE-75DB-22E6-80D0D514210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336" y="1922489"/>
            <a:ext cx="4441320" cy="3276309"/>
          </a:xfrm>
          <a:prstGeom prst="rect">
            <a:avLst/>
          </a:prstGeom>
          <a:noFill/>
          <a:extLst>
            <a:ext uri="{909E8E84-426E-40DD-AFC4-6F175D3DCCD1}">
              <a14:hiddenFill xmlns:a14="http://schemas.microsoft.com/office/drawing/2010/main">
                <a:solidFill>
                  <a:srgbClr val="FFFFFF"/>
                </a:solidFill>
              </a14:hiddenFill>
            </a:ext>
          </a:extLst>
        </p:spPr>
      </p:pic>
      <p:sp>
        <p:nvSpPr>
          <p:cNvPr id="4123" name="Freeform: Shape 4122">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CA9D56"/>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0C6F168-7691-02A3-5428-B562995B656A}"/>
              </a:ext>
            </a:extLst>
          </p:cNvPr>
          <p:cNvSpPr>
            <a:spLocks noGrp="1"/>
          </p:cNvSpPr>
          <p:nvPr>
            <p:ph type="title"/>
          </p:nvPr>
        </p:nvSpPr>
        <p:spPr>
          <a:xfrm>
            <a:off x="5601092" y="445688"/>
            <a:ext cx="6432646" cy="1476801"/>
          </a:xfrm>
        </p:spPr>
        <p:txBody>
          <a:bodyPr anchor="b">
            <a:normAutofit/>
          </a:bodyPr>
          <a:lstStyle/>
          <a:p>
            <a:pPr>
              <a:lnSpc>
                <a:spcPct val="90000"/>
              </a:lnSpc>
            </a:pPr>
            <a:r>
              <a:rPr lang="en-US" b="1" dirty="0">
                <a:solidFill>
                  <a:srgbClr val="FFFFFF"/>
                </a:solidFill>
                <a:latin typeface="Chalkboard" panose="03050602040202020205" pitchFamily="66" charset="77"/>
              </a:rPr>
              <a:t>A Profitable Business</a:t>
            </a:r>
          </a:p>
        </p:txBody>
      </p:sp>
      <p:sp>
        <p:nvSpPr>
          <p:cNvPr id="412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CA9D56"/>
          </a:solidFill>
          <a:ln w="38100" cap="rnd">
            <a:solidFill>
              <a:srgbClr val="CA9D5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06C5CC-582E-5688-2829-AF89C8867097}"/>
              </a:ext>
            </a:extLst>
          </p:cNvPr>
          <p:cNvSpPr>
            <a:spLocks noGrp="1"/>
          </p:cNvSpPr>
          <p:nvPr>
            <p:ph idx="1"/>
          </p:nvPr>
        </p:nvSpPr>
        <p:spPr>
          <a:xfrm>
            <a:off x="5759354" y="2664886"/>
            <a:ext cx="5461095" cy="3550789"/>
          </a:xfrm>
        </p:spPr>
        <p:txBody>
          <a:bodyPr anchor="t">
            <a:normAutofit fontScale="62500" lnSpcReduction="20000"/>
          </a:bodyPr>
          <a:lstStyle/>
          <a:p>
            <a:r>
              <a:rPr lang="en-US" dirty="0">
                <a:solidFill>
                  <a:srgbClr val="FFFFFF"/>
                </a:solidFill>
                <a:latin typeface="Chalkboard" panose="03050602040202020205" pitchFamily="66" charset="77"/>
              </a:rPr>
              <a:t>The Bishop of Winchester’s Liberty controlled the brothels located in Southwark, despite the church being against prostitution (Beattie 204; ”Regulation of Brothels” 423).</a:t>
            </a:r>
          </a:p>
          <a:p>
            <a:r>
              <a:rPr lang="en-US" dirty="0">
                <a:solidFill>
                  <a:srgbClr val="FFFFFF"/>
                </a:solidFill>
                <a:latin typeface="Chalkboard" panose="03050602040202020205" pitchFamily="66" charset="77"/>
              </a:rPr>
              <a:t>Large demand for sex from clergy members (Goldberg 175-176).</a:t>
            </a:r>
          </a:p>
          <a:p>
            <a:r>
              <a:rPr lang="en-US" dirty="0">
                <a:solidFill>
                  <a:srgbClr val="FFFFFF"/>
                </a:solidFill>
                <a:latin typeface="Chalkboard" panose="03050602040202020205" pitchFamily="66" charset="77"/>
              </a:rPr>
              <a:t>By legalizing brothels in Southwark, the Bishop of Winchester was able to have full control of the brothels in this region, thereby maximizing profits (“Regulation of Brothels” 424). </a:t>
            </a:r>
          </a:p>
        </p:txBody>
      </p:sp>
      <mc:AlternateContent xmlns:mc="http://schemas.openxmlformats.org/markup-compatibility/2006">
        <mc:Choice xmlns:p14="http://schemas.microsoft.com/office/powerpoint/2010/main" Requires="p14">
          <p:contentPart p14:bwMode="auto" r:id="rId5">
            <p14:nvContentPartPr>
              <p14:cNvPr id="4127" name="Ink 412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p:pic>
            <p:nvPicPr>
              <p:cNvPr id="4127" name="Ink 412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6"/>
              <a:stretch>
                <a:fillRect/>
              </a:stretch>
            </p:blipFill>
            <p:spPr>
              <a:xfrm>
                <a:off x="6418237" y="1956150"/>
                <a:ext cx="36000" cy="32709"/>
              </a:xfrm>
              <a:prstGeom prst="rect">
                <a:avLst/>
              </a:prstGeom>
            </p:spPr>
          </p:pic>
        </mc:Fallback>
      </mc:AlternateContent>
      <p:sp>
        <p:nvSpPr>
          <p:cNvPr id="6" name="TextBox 5">
            <a:extLst>
              <a:ext uri="{FF2B5EF4-FFF2-40B4-BE49-F238E27FC236}">
                <a16:creationId xmlns:a16="http://schemas.microsoft.com/office/drawing/2014/main" id="{7BDD5712-8D28-54C6-4119-EA813EFAE522}"/>
              </a:ext>
            </a:extLst>
          </p:cNvPr>
          <p:cNvSpPr txBox="1"/>
          <p:nvPr/>
        </p:nvSpPr>
        <p:spPr>
          <a:xfrm>
            <a:off x="94336" y="5345723"/>
            <a:ext cx="4441320" cy="1200329"/>
          </a:xfrm>
          <a:prstGeom prst="rect">
            <a:avLst/>
          </a:prstGeom>
          <a:noFill/>
        </p:spPr>
        <p:txBody>
          <a:bodyPr wrap="square" rtlCol="0">
            <a:spAutoFit/>
          </a:bodyPr>
          <a:lstStyle/>
          <a:p>
            <a:r>
              <a:rPr lang="en-US" sz="1200" dirty="0">
                <a:latin typeface="Chalkboard" panose="03050602040202020205" pitchFamily="66" charset="77"/>
              </a:rPr>
              <a:t>Kate Lister, </a:t>
            </a:r>
            <a:r>
              <a:rPr lang="en-US" sz="1200" i="1" dirty="0">
                <a:latin typeface="Chalkboard" panose="03050602040202020205" pitchFamily="66" charset="77"/>
              </a:rPr>
              <a:t>In 14</a:t>
            </a:r>
            <a:r>
              <a:rPr lang="en-US" sz="1200" i="1" baseline="30000" dirty="0">
                <a:latin typeface="Chalkboard" panose="03050602040202020205" pitchFamily="66" charset="77"/>
              </a:rPr>
              <a:t>th</a:t>
            </a:r>
            <a:r>
              <a:rPr lang="en-US" sz="1200" i="1" dirty="0">
                <a:latin typeface="Chalkboard" panose="03050602040202020205" pitchFamily="66" charset="77"/>
              </a:rPr>
              <a:t>-Century London, Church Leaders Discovered How to Make a Tidy Income From Sex Workers, </a:t>
            </a:r>
            <a:r>
              <a:rPr lang="en-US" sz="1200" dirty="0">
                <a:latin typeface="Chalkboard" panose="03050602040202020205" pitchFamily="66" charset="77"/>
              </a:rPr>
              <a:t>photograph, </a:t>
            </a:r>
            <a:r>
              <a:rPr lang="en-US" sz="1200" dirty="0" err="1">
                <a:latin typeface="Chalkboard" panose="03050602040202020205" pitchFamily="66" charset="77"/>
              </a:rPr>
              <a:t>Brewminate</a:t>
            </a:r>
            <a:r>
              <a:rPr lang="en-US" sz="1200" dirty="0">
                <a:latin typeface="Chalkboard" panose="03050602040202020205" pitchFamily="66" charset="77"/>
              </a:rPr>
              <a:t>: A Bold Blend of News and Ideas, November 23, 2018, https://</a:t>
            </a:r>
            <a:r>
              <a:rPr lang="en-US" sz="1200" dirty="0" err="1">
                <a:latin typeface="Chalkboard" panose="03050602040202020205" pitchFamily="66" charset="77"/>
              </a:rPr>
              <a:t>brewminate.com</a:t>
            </a:r>
            <a:r>
              <a:rPr lang="en-US" sz="1200" dirty="0">
                <a:latin typeface="Chalkboard" panose="03050602040202020205" pitchFamily="66" charset="77"/>
              </a:rPr>
              <a:t>/wp-content/uploads/2018/11/111018-63-History-Medieval-Middle-Ages-Prostitution-Religion.jpg.</a:t>
            </a:r>
            <a:endParaRPr lang="en-US" sz="1200" i="1" dirty="0">
              <a:latin typeface="Chalkboard" panose="03050602040202020205" pitchFamily="66" charset="77"/>
            </a:endParaRPr>
          </a:p>
        </p:txBody>
      </p:sp>
      <p:pic>
        <p:nvPicPr>
          <p:cNvPr id="7" name="Audio Recording Jun 16, 2022 at 4:25:49 PM" descr="Audio Recording Jun 16, 2022 at 4:25:49 PM">
            <a:hlinkClick r:id="" action="ppaction://media"/>
            <a:extLst>
              <a:ext uri="{FF2B5EF4-FFF2-40B4-BE49-F238E27FC236}">
                <a16:creationId xmlns:a16="http://schemas.microsoft.com/office/drawing/2014/main" id="{D20A9385-B027-AAE2-E6FD-A8A5A959C68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51931" y="367577"/>
            <a:ext cx="812800" cy="812800"/>
          </a:xfrm>
          <a:prstGeom prst="rect">
            <a:avLst/>
          </a:prstGeom>
        </p:spPr>
      </p:pic>
    </p:spTree>
    <p:extLst>
      <p:ext uri="{BB962C8B-B14F-4D97-AF65-F5344CB8AC3E}">
        <p14:creationId xmlns:p14="http://schemas.microsoft.com/office/powerpoint/2010/main" val="320190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6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A90C1B2-0EB9-3EB7-D316-079B566D7D4B}"/>
              </a:ext>
            </a:extLst>
          </p:cNvPr>
          <p:cNvSpPr>
            <a:spLocks noGrp="1"/>
          </p:cNvSpPr>
          <p:nvPr>
            <p:ph type="title"/>
          </p:nvPr>
        </p:nvSpPr>
        <p:spPr>
          <a:xfrm>
            <a:off x="838200" y="401221"/>
            <a:ext cx="10515600" cy="1348065"/>
          </a:xfrm>
        </p:spPr>
        <p:txBody>
          <a:bodyPr>
            <a:normAutofit/>
          </a:bodyPr>
          <a:lstStyle/>
          <a:p>
            <a:r>
              <a:rPr lang="en-US" sz="6800" b="1" dirty="0">
                <a:solidFill>
                  <a:schemeClr val="bg1"/>
                </a:solidFill>
                <a:latin typeface="Chalkboard" panose="03050602040202020205" pitchFamily="66" charset="77"/>
              </a:rPr>
              <a:t>Conclusion</a:t>
            </a:r>
          </a:p>
        </p:txBody>
      </p:sp>
      <p:sp>
        <p:nvSpPr>
          <p:cNvPr id="3" name="Content Placeholder 2">
            <a:extLst>
              <a:ext uri="{FF2B5EF4-FFF2-40B4-BE49-F238E27FC236}">
                <a16:creationId xmlns:a16="http://schemas.microsoft.com/office/drawing/2014/main" id="{96726EEC-F9E5-3004-9941-BA61C0B1BDDF}"/>
              </a:ext>
            </a:extLst>
          </p:cNvPr>
          <p:cNvSpPr>
            <a:spLocks noGrp="1"/>
          </p:cNvSpPr>
          <p:nvPr>
            <p:ph idx="1"/>
          </p:nvPr>
        </p:nvSpPr>
        <p:spPr>
          <a:xfrm>
            <a:off x="838200" y="2586789"/>
            <a:ext cx="10515600" cy="3590174"/>
          </a:xfrm>
        </p:spPr>
        <p:txBody>
          <a:bodyPr>
            <a:normAutofit lnSpcReduction="10000"/>
          </a:bodyPr>
          <a:lstStyle/>
          <a:p>
            <a:pPr>
              <a:lnSpc>
                <a:spcPct val="100000"/>
              </a:lnSpc>
            </a:pPr>
            <a:r>
              <a:rPr lang="en-US" sz="2400" dirty="0">
                <a:latin typeface="Chalkboard" panose="03050602040202020205" pitchFamily="66" charset="77"/>
              </a:rPr>
              <a:t>Sex workers in medieval London were treated unfairly, while simultaneously being appreciated for their services to please the lustful nature of men.</a:t>
            </a:r>
          </a:p>
          <a:p>
            <a:pPr>
              <a:lnSpc>
                <a:spcPct val="100000"/>
              </a:lnSpc>
            </a:pPr>
            <a:r>
              <a:rPr lang="en-US" sz="2400" dirty="0">
                <a:latin typeface="Chalkboard" panose="03050602040202020205" pitchFamily="66" charset="77"/>
              </a:rPr>
              <a:t>On one hand, church officials, the mayor, and alderman of London wanted to regulate prostitute as is evident through the use of court documents and the London ordinances, but at the same time these officials were also clients of sex workers and in the case of the Southwark stews, the Bishop of Winchester profited off prostitution.</a:t>
            </a:r>
          </a:p>
          <a:p>
            <a:pPr>
              <a:lnSpc>
                <a:spcPct val="100000"/>
              </a:lnSpc>
            </a:pPr>
            <a:r>
              <a:rPr lang="en-US" sz="2400" dirty="0">
                <a:latin typeface="Chalkboard" panose="03050602040202020205" pitchFamily="66" charset="77"/>
              </a:rPr>
              <a:t>Prostitution was an ambiguity. </a:t>
            </a:r>
          </a:p>
        </p:txBody>
      </p:sp>
      <p:pic>
        <p:nvPicPr>
          <p:cNvPr id="4" name="Audio Recording Jun 16, 2022 at 4:30:13 PM" descr="Audio Recording Jun 16, 2022 at 4:30:13 PM">
            <a:hlinkClick r:id="" action="ppaction://media"/>
            <a:extLst>
              <a:ext uri="{FF2B5EF4-FFF2-40B4-BE49-F238E27FC236}">
                <a16:creationId xmlns:a16="http://schemas.microsoft.com/office/drawing/2014/main" id="{E7CC14AB-E94C-AAA9-7C5C-1245D3B0451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47400" y="401221"/>
            <a:ext cx="812800" cy="812800"/>
          </a:xfrm>
          <a:prstGeom prst="rect">
            <a:avLst/>
          </a:prstGeom>
        </p:spPr>
      </p:pic>
    </p:spTree>
    <p:extLst>
      <p:ext uri="{BB962C8B-B14F-4D97-AF65-F5344CB8AC3E}">
        <p14:creationId xmlns:p14="http://schemas.microsoft.com/office/powerpoint/2010/main" val="421156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2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D4CC2E-179E-1522-BAA6-E96FEB4A7535}"/>
              </a:ext>
            </a:extLst>
          </p:cNvPr>
          <p:cNvSpPr>
            <a:spLocks noGrp="1"/>
          </p:cNvSpPr>
          <p:nvPr>
            <p:ph type="title"/>
          </p:nvPr>
        </p:nvSpPr>
        <p:spPr>
          <a:xfrm>
            <a:off x="635000" y="640823"/>
            <a:ext cx="3418659" cy="5583148"/>
          </a:xfrm>
        </p:spPr>
        <p:txBody>
          <a:bodyPr anchor="ctr">
            <a:normAutofit/>
          </a:bodyPr>
          <a:lstStyle/>
          <a:p>
            <a:r>
              <a:rPr lang="en-US" sz="3300" b="1" dirty="0">
                <a:latin typeface="Chalkboard" panose="03050602040202020205" pitchFamily="66" charset="77"/>
                <a:cs typeface="Calibri" panose="020F0502020204030204" pitchFamily="34" charset="0"/>
              </a:rPr>
              <a:t>Check Your Understanding</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7E65F0D-2D5C-F1B5-9258-A8B0C4EE4621}"/>
              </a:ext>
            </a:extLst>
          </p:cNvPr>
          <p:cNvGraphicFramePr>
            <a:graphicFrameLocks noGrp="1"/>
          </p:cNvGraphicFramePr>
          <p:nvPr>
            <p:ph idx="1"/>
            <p:extLst>
              <p:ext uri="{D42A27DB-BD31-4B8C-83A1-F6EECF244321}">
                <p14:modId xmlns:p14="http://schemas.microsoft.com/office/powerpoint/2010/main" val="68743146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Audio Recording Jun 16, 2022 at 4:34:50 PM" descr="Audio Recording Jun 16, 2022 at 4:34:50 PM">
            <a:hlinkClick r:id="" action="ppaction://media"/>
            <a:extLst>
              <a:ext uri="{FF2B5EF4-FFF2-40B4-BE49-F238E27FC236}">
                <a16:creationId xmlns:a16="http://schemas.microsoft.com/office/drawing/2014/main" id="{9F8C9292-D5DD-E151-7EE8-3FE11B6DF17A}"/>
              </a:ext>
            </a:extLst>
          </p:cNvPr>
          <p:cNvPicPr>
            <a:picLocks noChangeAspect="1"/>
          </p:cNvPicPr>
          <p:nvPr>
            <a:audioFile r:link="rId2"/>
            <p:extLst>
              <p:ext uri="{DAA4B4D4-6D71-4841-9C94-3DE7FCFB9230}">
                <p14:media xmlns:p14="http://schemas.microsoft.com/office/powerpoint/2010/main" r:embed="rId1"/>
              </p:ext>
            </p:extLst>
          </p:nvPr>
        </p:nvPicPr>
        <p:blipFill>
          <a:blip r:embed="rId11">
            <a:extLst>
              <a:ext uri="{BEBA8EAE-BF5A-486C-A8C5-ECC9F3942E4B}">
                <a14:imgProps xmlns:a14="http://schemas.microsoft.com/office/drawing/2010/main">
                  <a14:imgLayer r:embed="rId12">
                    <a14:imgEffect>
                      <a14:artisticGlowEdges/>
                    </a14:imgEffect>
                  </a14:imgLayer>
                </a14:imgProps>
              </a:ext>
            </a:extLst>
          </a:blip>
          <a:stretch>
            <a:fillRect/>
          </a:stretch>
        </p:blipFill>
        <p:spPr>
          <a:xfrm>
            <a:off x="3271449" y="745077"/>
            <a:ext cx="812800" cy="812800"/>
          </a:xfrm>
          <a:prstGeom prst="rect">
            <a:avLst/>
          </a:prstGeom>
        </p:spPr>
      </p:pic>
      <p:pic>
        <p:nvPicPr>
          <p:cNvPr id="7" name="Audio Recording Jun 16, 2022 at 4:35:59 PM" descr="Audio Recording Jun 16, 2022 at 4:35:59 PM">
            <a:hlinkClick r:id="" action="ppaction://media"/>
            <a:extLst>
              <a:ext uri="{FF2B5EF4-FFF2-40B4-BE49-F238E27FC236}">
                <a16:creationId xmlns:a16="http://schemas.microsoft.com/office/drawing/2014/main" id="{0F827EFB-625D-FE84-6627-520B0D637FE3}"/>
              </a:ext>
            </a:extLst>
          </p:cNvPr>
          <p:cNvPicPr>
            <a:picLocks noChangeAspect="1"/>
          </p:cNvPicPr>
          <p:nvPr>
            <a:audioFile r:link="rId4"/>
            <p:extLst>
              <p:ext uri="{DAA4B4D4-6D71-4841-9C94-3DE7FCFB9230}">
                <p14:media xmlns:p14="http://schemas.microsoft.com/office/powerpoint/2010/main" r:embed="rId3"/>
              </p:ext>
            </p:extLst>
          </p:nvPr>
        </p:nvPicPr>
        <p:blipFill>
          <a:blip r:embed="rId11">
            <a:extLst>
              <a:ext uri="{BEBA8EAE-BF5A-486C-A8C5-ECC9F3942E4B}">
                <a14:imgProps xmlns:a14="http://schemas.microsoft.com/office/drawing/2010/main">
                  <a14:imgLayer r:embed="rId13">
                    <a14:imgEffect>
                      <a14:artisticGlowEdges/>
                    </a14:imgEffect>
                  </a14:imgLayer>
                </a14:imgProps>
              </a:ext>
            </a:extLst>
          </a:blip>
          <a:stretch>
            <a:fillRect/>
          </a:stretch>
        </p:blipFill>
        <p:spPr>
          <a:xfrm>
            <a:off x="3220308" y="2302954"/>
            <a:ext cx="812800" cy="812800"/>
          </a:xfrm>
          <a:prstGeom prst="rect">
            <a:avLst/>
          </a:prstGeom>
        </p:spPr>
      </p:pic>
      <p:sp>
        <p:nvSpPr>
          <p:cNvPr id="8" name="TextBox 7">
            <a:extLst>
              <a:ext uri="{FF2B5EF4-FFF2-40B4-BE49-F238E27FC236}">
                <a16:creationId xmlns:a16="http://schemas.microsoft.com/office/drawing/2014/main" id="{AD9555B2-1693-DB8B-34FD-921AA4085817}"/>
              </a:ext>
            </a:extLst>
          </p:cNvPr>
          <p:cNvSpPr txBox="1"/>
          <p:nvPr/>
        </p:nvSpPr>
        <p:spPr>
          <a:xfrm>
            <a:off x="3133215" y="354176"/>
            <a:ext cx="1077813" cy="369332"/>
          </a:xfrm>
          <a:prstGeom prst="rect">
            <a:avLst/>
          </a:prstGeom>
          <a:noFill/>
        </p:spPr>
        <p:txBody>
          <a:bodyPr wrap="square" rtlCol="0">
            <a:spAutoFit/>
          </a:bodyPr>
          <a:lstStyle/>
          <a:p>
            <a:r>
              <a:rPr lang="en-US" b="1" dirty="0">
                <a:latin typeface="Chalkboard" panose="03050602040202020205" pitchFamily="66" charset="77"/>
              </a:rPr>
              <a:t>Part 1</a:t>
            </a:r>
          </a:p>
        </p:txBody>
      </p:sp>
      <p:sp>
        <p:nvSpPr>
          <p:cNvPr id="10" name="TextBox 9">
            <a:extLst>
              <a:ext uri="{FF2B5EF4-FFF2-40B4-BE49-F238E27FC236}">
                <a16:creationId xmlns:a16="http://schemas.microsoft.com/office/drawing/2014/main" id="{68CB3289-6568-2B2B-4E7A-AFB87DF53D33}"/>
              </a:ext>
            </a:extLst>
          </p:cNvPr>
          <p:cNvSpPr txBox="1"/>
          <p:nvPr/>
        </p:nvSpPr>
        <p:spPr>
          <a:xfrm>
            <a:off x="3133215" y="1988885"/>
            <a:ext cx="1077813" cy="369332"/>
          </a:xfrm>
          <a:prstGeom prst="rect">
            <a:avLst/>
          </a:prstGeom>
          <a:noFill/>
        </p:spPr>
        <p:txBody>
          <a:bodyPr wrap="square" rtlCol="0">
            <a:spAutoFit/>
          </a:bodyPr>
          <a:lstStyle/>
          <a:p>
            <a:r>
              <a:rPr lang="en-US" b="1" dirty="0">
                <a:latin typeface="Chalkboard" panose="03050602040202020205" pitchFamily="66" charset="77"/>
              </a:rPr>
              <a:t>Part 2</a:t>
            </a:r>
          </a:p>
        </p:txBody>
      </p:sp>
    </p:spTree>
    <p:extLst>
      <p:ext uri="{BB962C8B-B14F-4D97-AF65-F5344CB8AC3E}">
        <p14:creationId xmlns:p14="http://schemas.microsoft.com/office/powerpoint/2010/main" val="325459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68"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172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9">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2F8F5BB-1FDF-3092-22F3-1750188F268C}"/>
              </a:ext>
            </a:extLst>
          </p:cNvPr>
          <p:cNvSpPr>
            <a:spLocks noGrp="1"/>
          </p:cNvSpPr>
          <p:nvPr>
            <p:ph type="title"/>
          </p:nvPr>
        </p:nvSpPr>
        <p:spPr>
          <a:xfrm>
            <a:off x="2558716" y="955309"/>
            <a:ext cx="7074568" cy="2898975"/>
          </a:xfrm>
        </p:spPr>
        <p:txBody>
          <a:bodyPr vert="horz" lIns="91440" tIns="45720" rIns="91440" bIns="45720" rtlCol="0" anchor="b">
            <a:noAutofit/>
          </a:bodyPr>
          <a:lstStyle/>
          <a:p>
            <a:pPr algn="ctr"/>
            <a:r>
              <a:rPr lang="en-US" sz="6000" dirty="0">
                <a:solidFill>
                  <a:srgbClr val="FFFFFF"/>
                </a:solidFill>
                <a:latin typeface="Cooper Black" panose="0208090404030B020404" pitchFamily="18" charset="77"/>
              </a:rPr>
              <a:t>What comes to mind when you think of prostitution?</a:t>
            </a:r>
          </a:p>
        </p:txBody>
      </p:sp>
      <p:sp>
        <p:nvSpPr>
          <p:cNvPr id="18"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48D0F5B-67D5-1FCD-F92B-9DAA4C33CE5C}"/>
              </a:ext>
            </a:extLst>
          </p:cNvPr>
          <p:cNvSpPr txBox="1"/>
          <p:nvPr/>
        </p:nvSpPr>
        <p:spPr>
          <a:xfrm>
            <a:off x="2728818" y="4750599"/>
            <a:ext cx="1315452" cy="523220"/>
          </a:xfrm>
          <a:prstGeom prst="rect">
            <a:avLst/>
          </a:prstGeom>
          <a:noFill/>
        </p:spPr>
        <p:txBody>
          <a:bodyPr wrap="square" rtlCol="0">
            <a:spAutoFit/>
          </a:bodyPr>
          <a:lstStyle/>
          <a:p>
            <a:r>
              <a:rPr lang="en-US" sz="2800" b="1" dirty="0">
                <a:solidFill>
                  <a:schemeClr val="bg1"/>
                </a:solidFill>
                <a:latin typeface="Chalkboard" panose="03050602040202020205" pitchFamily="66" charset="77"/>
              </a:rPr>
              <a:t>Sex</a:t>
            </a:r>
          </a:p>
        </p:txBody>
      </p:sp>
      <p:sp>
        <p:nvSpPr>
          <p:cNvPr id="4" name="TextBox 3">
            <a:extLst>
              <a:ext uri="{FF2B5EF4-FFF2-40B4-BE49-F238E27FC236}">
                <a16:creationId xmlns:a16="http://schemas.microsoft.com/office/drawing/2014/main" id="{A970F13B-F9A4-F5C5-E504-090096FA75E7}"/>
              </a:ext>
            </a:extLst>
          </p:cNvPr>
          <p:cNvSpPr txBox="1"/>
          <p:nvPr/>
        </p:nvSpPr>
        <p:spPr>
          <a:xfrm>
            <a:off x="3621746" y="5279146"/>
            <a:ext cx="1736705" cy="523220"/>
          </a:xfrm>
          <a:prstGeom prst="rect">
            <a:avLst/>
          </a:prstGeom>
          <a:noFill/>
        </p:spPr>
        <p:txBody>
          <a:bodyPr wrap="square" rtlCol="0">
            <a:spAutoFit/>
          </a:bodyPr>
          <a:lstStyle/>
          <a:p>
            <a:r>
              <a:rPr lang="en-US" sz="2800" b="1" dirty="0">
                <a:solidFill>
                  <a:schemeClr val="bg1"/>
                </a:solidFill>
                <a:latin typeface="Chalkboard" panose="03050602040202020205" pitchFamily="66" charset="77"/>
              </a:rPr>
              <a:t>Women</a:t>
            </a:r>
          </a:p>
        </p:txBody>
      </p:sp>
      <p:sp>
        <p:nvSpPr>
          <p:cNvPr id="5" name="TextBox 4">
            <a:extLst>
              <a:ext uri="{FF2B5EF4-FFF2-40B4-BE49-F238E27FC236}">
                <a16:creationId xmlns:a16="http://schemas.microsoft.com/office/drawing/2014/main" id="{6398B711-02FE-1E5A-91D6-ED5BFA32E3B2}"/>
              </a:ext>
            </a:extLst>
          </p:cNvPr>
          <p:cNvSpPr txBox="1"/>
          <p:nvPr/>
        </p:nvSpPr>
        <p:spPr>
          <a:xfrm>
            <a:off x="4964183" y="5902691"/>
            <a:ext cx="1968316" cy="523220"/>
          </a:xfrm>
          <a:prstGeom prst="rect">
            <a:avLst/>
          </a:prstGeom>
          <a:noFill/>
        </p:spPr>
        <p:txBody>
          <a:bodyPr wrap="square" rtlCol="0">
            <a:spAutoFit/>
          </a:bodyPr>
          <a:lstStyle/>
          <a:p>
            <a:r>
              <a:rPr lang="en-US" sz="2800" b="1" dirty="0">
                <a:solidFill>
                  <a:schemeClr val="bg1"/>
                </a:solidFill>
                <a:latin typeface="Chalkboard" panose="03050602040202020205" pitchFamily="66" charset="77"/>
              </a:rPr>
              <a:t>Criminals</a:t>
            </a:r>
            <a:r>
              <a:rPr lang="en-US" dirty="0"/>
              <a:t> </a:t>
            </a:r>
          </a:p>
        </p:txBody>
      </p:sp>
      <p:sp>
        <p:nvSpPr>
          <p:cNvPr id="6" name="TextBox 5">
            <a:extLst>
              <a:ext uri="{FF2B5EF4-FFF2-40B4-BE49-F238E27FC236}">
                <a16:creationId xmlns:a16="http://schemas.microsoft.com/office/drawing/2014/main" id="{FF3B3E33-42B6-F2D4-81A1-CB5837847C6A}"/>
              </a:ext>
            </a:extLst>
          </p:cNvPr>
          <p:cNvSpPr txBox="1"/>
          <p:nvPr/>
        </p:nvSpPr>
        <p:spPr>
          <a:xfrm>
            <a:off x="6833551" y="5310670"/>
            <a:ext cx="1730238" cy="523220"/>
          </a:xfrm>
          <a:prstGeom prst="rect">
            <a:avLst/>
          </a:prstGeom>
          <a:noFill/>
        </p:spPr>
        <p:txBody>
          <a:bodyPr wrap="square" rtlCol="0">
            <a:spAutoFit/>
          </a:bodyPr>
          <a:lstStyle/>
          <a:p>
            <a:r>
              <a:rPr lang="en-US" sz="2800" b="1" dirty="0">
                <a:solidFill>
                  <a:schemeClr val="bg1"/>
                </a:solidFill>
                <a:latin typeface="Chalkboard" panose="03050602040202020205" pitchFamily="66" charset="77"/>
              </a:rPr>
              <a:t>Brothels</a:t>
            </a:r>
          </a:p>
        </p:txBody>
      </p:sp>
      <p:sp>
        <p:nvSpPr>
          <p:cNvPr id="7" name="TextBox 6">
            <a:extLst>
              <a:ext uri="{FF2B5EF4-FFF2-40B4-BE49-F238E27FC236}">
                <a16:creationId xmlns:a16="http://schemas.microsoft.com/office/drawing/2014/main" id="{5A85512B-980C-5FF9-1DE9-8A886F910141}"/>
              </a:ext>
            </a:extLst>
          </p:cNvPr>
          <p:cNvSpPr txBox="1"/>
          <p:nvPr/>
        </p:nvSpPr>
        <p:spPr>
          <a:xfrm>
            <a:off x="8047693" y="4750599"/>
            <a:ext cx="1415489" cy="523220"/>
          </a:xfrm>
          <a:prstGeom prst="rect">
            <a:avLst/>
          </a:prstGeom>
          <a:noFill/>
        </p:spPr>
        <p:txBody>
          <a:bodyPr wrap="square" rtlCol="0">
            <a:spAutoFit/>
          </a:bodyPr>
          <a:lstStyle/>
          <a:p>
            <a:r>
              <a:rPr lang="en-US" sz="2800" b="1" dirty="0">
                <a:solidFill>
                  <a:schemeClr val="bg1"/>
                </a:solidFill>
                <a:latin typeface="Chalkboard" panose="03050602040202020205" pitchFamily="66" charset="77"/>
              </a:rPr>
              <a:t>Choice</a:t>
            </a:r>
          </a:p>
        </p:txBody>
      </p:sp>
      <p:pic>
        <p:nvPicPr>
          <p:cNvPr id="8" name="Audio Recording Jun 16, 2022 at 3:35:04 PM" descr="Audio Recording Jun 16, 2022 at 3:35:04 PM">
            <a:hlinkClick r:id="" action="ppaction://media"/>
            <a:extLst>
              <a:ext uri="{FF2B5EF4-FFF2-40B4-BE49-F238E27FC236}">
                <a16:creationId xmlns:a16="http://schemas.microsoft.com/office/drawing/2014/main" id="{F8F021EF-C6CA-AE6B-D57B-66F2A92D611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71637" y="1264056"/>
            <a:ext cx="812800" cy="812800"/>
          </a:xfrm>
          <a:prstGeom prst="rect">
            <a:avLst/>
          </a:prstGeom>
        </p:spPr>
      </p:pic>
      <p:sp>
        <p:nvSpPr>
          <p:cNvPr id="9" name="TextBox 8">
            <a:extLst>
              <a:ext uri="{FF2B5EF4-FFF2-40B4-BE49-F238E27FC236}">
                <a16:creationId xmlns:a16="http://schemas.microsoft.com/office/drawing/2014/main" id="{4002D5C8-C69D-1FEE-199B-90FDE5F80A4B}"/>
              </a:ext>
            </a:extLst>
          </p:cNvPr>
          <p:cNvSpPr txBox="1"/>
          <p:nvPr/>
        </p:nvSpPr>
        <p:spPr>
          <a:xfrm>
            <a:off x="9254836" y="955309"/>
            <a:ext cx="1191491" cy="369332"/>
          </a:xfrm>
          <a:prstGeom prst="rect">
            <a:avLst/>
          </a:prstGeom>
          <a:noFill/>
        </p:spPr>
        <p:txBody>
          <a:bodyPr wrap="square" rtlCol="0">
            <a:spAutoFit/>
          </a:bodyPr>
          <a:lstStyle/>
          <a:p>
            <a:r>
              <a:rPr lang="en-US" b="1" dirty="0">
                <a:solidFill>
                  <a:schemeClr val="bg1"/>
                </a:solidFill>
                <a:latin typeface="Chalkboard" panose="03050602040202020205" pitchFamily="66" charset="77"/>
              </a:rPr>
              <a:t>Part 1</a:t>
            </a:r>
          </a:p>
        </p:txBody>
      </p:sp>
      <p:pic>
        <p:nvPicPr>
          <p:cNvPr id="10" name="Audio Recording Jun 16, 2022 at 3:36:06 PM" descr="Audio Recording Jun 16, 2022 at 3:36:06 PM">
            <a:hlinkClick r:id="" action="ppaction://media"/>
            <a:extLst>
              <a:ext uri="{FF2B5EF4-FFF2-40B4-BE49-F238E27FC236}">
                <a16:creationId xmlns:a16="http://schemas.microsoft.com/office/drawing/2014/main" id="{088DD41B-A524-A3F1-3AAC-93C59AB64819}"/>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9271637" y="3489641"/>
            <a:ext cx="812800" cy="812800"/>
          </a:xfrm>
          <a:prstGeom prst="rect">
            <a:avLst/>
          </a:prstGeom>
        </p:spPr>
      </p:pic>
      <p:sp>
        <p:nvSpPr>
          <p:cNvPr id="11" name="TextBox 10">
            <a:extLst>
              <a:ext uri="{FF2B5EF4-FFF2-40B4-BE49-F238E27FC236}">
                <a16:creationId xmlns:a16="http://schemas.microsoft.com/office/drawing/2014/main" id="{CB42C5E3-8B3B-1050-C446-92F4F296BF2D}"/>
              </a:ext>
            </a:extLst>
          </p:cNvPr>
          <p:cNvSpPr txBox="1"/>
          <p:nvPr/>
        </p:nvSpPr>
        <p:spPr>
          <a:xfrm>
            <a:off x="9245916" y="3116807"/>
            <a:ext cx="1037419" cy="369332"/>
          </a:xfrm>
          <a:prstGeom prst="rect">
            <a:avLst/>
          </a:prstGeom>
          <a:noFill/>
        </p:spPr>
        <p:txBody>
          <a:bodyPr wrap="square" rtlCol="0">
            <a:spAutoFit/>
          </a:bodyPr>
          <a:lstStyle/>
          <a:p>
            <a:r>
              <a:rPr lang="en-US" b="1" dirty="0">
                <a:solidFill>
                  <a:schemeClr val="bg1"/>
                </a:solidFill>
                <a:latin typeface="Chalkboard" panose="03050602040202020205" pitchFamily="66" charset="77"/>
              </a:rPr>
              <a:t>Part 2</a:t>
            </a:r>
          </a:p>
        </p:txBody>
      </p:sp>
    </p:spTree>
    <p:extLst>
      <p:ext uri="{BB962C8B-B14F-4D97-AF65-F5344CB8AC3E}">
        <p14:creationId xmlns:p14="http://schemas.microsoft.com/office/powerpoint/2010/main" val="61985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55360" fill="hold"/>
                                        <p:tgtEl>
                                          <p:spTgt spid="8"/>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638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8"/>
                </p:tgtEl>
              </p:cMediaNode>
            </p:audio>
            <p:audio>
              <p:cMediaNode vol="80000">
                <p:cTn id="32" fill="hold" display="0">
                  <p:stCondLst>
                    <p:cond delay="indefinite"/>
                  </p:stCondLst>
                  <p:endCondLst>
                    <p:cond evt="onStopAudio" delay="0">
                      <p:tgtEl>
                        <p:sldTgt/>
                      </p:tgtEl>
                    </p:cond>
                  </p:endCondLst>
                </p:cTn>
                <p:tgtEl>
                  <p:spTgt spid="10"/>
                </p:tgtEl>
              </p:cMediaNode>
            </p:audio>
          </p:childTnLst>
        </p:cTn>
      </p:par>
    </p:tnLst>
    <p:bldLst>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CF6E6-97F6-1530-C010-3AA6C0C7A2B2}"/>
              </a:ext>
            </a:extLst>
          </p:cNvPr>
          <p:cNvSpPr>
            <a:spLocks noGrp="1"/>
          </p:cNvSpPr>
          <p:nvPr>
            <p:ph type="title"/>
          </p:nvPr>
        </p:nvSpPr>
        <p:spPr>
          <a:xfrm>
            <a:off x="635000" y="634029"/>
            <a:ext cx="10921640" cy="1314698"/>
          </a:xfrm>
        </p:spPr>
        <p:txBody>
          <a:bodyPr anchor="ctr">
            <a:normAutofit/>
          </a:bodyPr>
          <a:lstStyle/>
          <a:p>
            <a:pPr algn="ctr"/>
            <a:r>
              <a:rPr lang="en-US" sz="7200" b="1" dirty="0">
                <a:latin typeface="Chalkboard" panose="03050602040202020205" pitchFamily="66" charset="77"/>
              </a:rPr>
              <a:t>Objectives</a:t>
            </a:r>
          </a:p>
        </p:txBody>
      </p:sp>
      <p:sp>
        <p:nvSpPr>
          <p:cNvPr id="20"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D309458A-0A6E-58C9-B3BA-D4A075B41EAC}"/>
              </a:ext>
            </a:extLst>
          </p:cNvPr>
          <p:cNvGraphicFramePr>
            <a:graphicFrameLocks noGrp="1"/>
          </p:cNvGraphicFramePr>
          <p:nvPr>
            <p:ph idx="1"/>
            <p:extLst>
              <p:ext uri="{D42A27DB-BD31-4B8C-83A1-F6EECF244321}">
                <p14:modId xmlns:p14="http://schemas.microsoft.com/office/powerpoint/2010/main" val="92130417"/>
              </p:ext>
            </p:extLst>
          </p:nvPr>
        </p:nvGraphicFramePr>
        <p:xfrm>
          <a:off x="632647" y="2314889"/>
          <a:ext cx="10915869" cy="3969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Audio Recording Jun 16, 2022 at 3:38:03 PM" descr="Audio Recording Jun 16, 2022 at 3:38:03 PM">
            <a:hlinkClick r:id="" action="ppaction://media"/>
            <a:extLst>
              <a:ext uri="{FF2B5EF4-FFF2-40B4-BE49-F238E27FC236}">
                <a16:creationId xmlns:a16="http://schemas.microsoft.com/office/drawing/2014/main" id="{1AF92E2E-2C3F-CC83-1EBA-EA79E2D9123E}"/>
              </a:ext>
            </a:extLst>
          </p:cNvPr>
          <p:cNvPicPr>
            <a:picLocks noChangeAspect="1"/>
          </p:cNvPicPr>
          <p:nvPr>
            <a:audioFile r:link="rId2"/>
            <p:extLst>
              <p:ext uri="{DAA4B4D4-6D71-4841-9C94-3DE7FCFB9230}">
                <p14:media xmlns:p14="http://schemas.microsoft.com/office/powerpoint/2010/main" r:embed="rId1"/>
              </p:ext>
            </p:extLst>
          </p:nvPr>
        </p:nvPicPr>
        <p:blipFill>
          <a:blip r:embed="rId9">
            <a:extLst>
              <a:ext uri="{BEBA8EAE-BF5A-486C-A8C5-ECC9F3942E4B}">
                <a14:imgProps xmlns:a14="http://schemas.microsoft.com/office/drawing/2010/main">
                  <a14:imgLayer r:embed="rId10">
                    <a14:imgEffect>
                      <a14:artisticGlowEdges/>
                    </a14:imgEffect>
                  </a14:imgLayer>
                </a14:imgProps>
              </a:ext>
            </a:extLst>
          </a:blip>
          <a:stretch>
            <a:fillRect/>
          </a:stretch>
        </p:blipFill>
        <p:spPr>
          <a:xfrm>
            <a:off x="10053782" y="833159"/>
            <a:ext cx="812800" cy="812800"/>
          </a:xfrm>
          <a:prstGeom prst="rect">
            <a:avLst/>
          </a:prstGeom>
        </p:spPr>
      </p:pic>
    </p:spTree>
    <p:extLst>
      <p:ext uri="{BB962C8B-B14F-4D97-AF65-F5344CB8AC3E}">
        <p14:creationId xmlns:p14="http://schemas.microsoft.com/office/powerpoint/2010/main" val="7031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9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8EE08-DCB7-C4F0-7FE3-87E52268874B}"/>
              </a:ext>
            </a:extLst>
          </p:cNvPr>
          <p:cNvSpPr>
            <a:spLocks noGrp="1"/>
          </p:cNvSpPr>
          <p:nvPr>
            <p:ph type="title"/>
          </p:nvPr>
        </p:nvSpPr>
        <p:spPr>
          <a:xfrm>
            <a:off x="640080" y="329184"/>
            <a:ext cx="6894576" cy="1783080"/>
          </a:xfrm>
        </p:spPr>
        <p:txBody>
          <a:bodyPr anchor="b">
            <a:normAutofit fontScale="90000"/>
          </a:bodyPr>
          <a:lstStyle/>
          <a:p>
            <a:pPr>
              <a:lnSpc>
                <a:spcPct val="90000"/>
              </a:lnSpc>
            </a:pPr>
            <a:r>
              <a:rPr lang="en-US" sz="6100" b="1" dirty="0">
                <a:latin typeface="Chalkboard" panose="03050602040202020205" pitchFamily="66" charset="77"/>
              </a:rPr>
              <a:t>What is Patriarchy?</a:t>
            </a:r>
            <a:endParaRPr lang="en-US" sz="6100" dirty="0"/>
          </a:p>
        </p:txBody>
      </p:sp>
      <p:sp>
        <p:nvSpPr>
          <p:cNvPr id="205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0F8E40-6E06-C71A-7A5A-0EDF93B5D231}"/>
              </a:ext>
            </a:extLst>
          </p:cNvPr>
          <p:cNvSpPr>
            <a:spLocks noGrp="1"/>
          </p:cNvSpPr>
          <p:nvPr>
            <p:ph idx="1"/>
          </p:nvPr>
        </p:nvSpPr>
        <p:spPr>
          <a:xfrm>
            <a:off x="640080" y="2706624"/>
            <a:ext cx="6894576" cy="3483864"/>
          </a:xfrm>
        </p:spPr>
        <p:txBody>
          <a:bodyPr>
            <a:normAutofit/>
          </a:bodyPr>
          <a:lstStyle/>
          <a:p>
            <a:pPr>
              <a:lnSpc>
                <a:spcPct val="100000"/>
              </a:lnSpc>
            </a:pPr>
            <a:r>
              <a:rPr lang="en-US" dirty="0">
                <a:latin typeface="Chalkboard" panose="03050602040202020205" pitchFamily="66" charset="77"/>
              </a:rPr>
              <a:t>Patriarchy is a concept that involves a power dynamic in which a small group of men have control over some men and all women. </a:t>
            </a:r>
          </a:p>
          <a:p>
            <a:pPr>
              <a:lnSpc>
                <a:spcPct val="100000"/>
              </a:lnSpc>
            </a:pPr>
            <a:r>
              <a:rPr lang="en-US" dirty="0">
                <a:latin typeface="Chalkboard" panose="03050602040202020205" pitchFamily="66" charset="77"/>
              </a:rPr>
              <a:t>It involves the ideology that men are dominant and superior, whereas women are inferior and subordinate to men. </a:t>
            </a:r>
          </a:p>
        </p:txBody>
      </p:sp>
      <p:pic>
        <p:nvPicPr>
          <p:cNvPr id="2050" name="Picture 2" descr="2 men playing basketball in grayscale photography">
            <a:extLst>
              <a:ext uri="{FF2B5EF4-FFF2-40B4-BE49-F238E27FC236}">
                <a16:creationId xmlns:a16="http://schemas.microsoft.com/office/drawing/2014/main" id="{A32FEA3C-F35C-56ED-F694-9A071D69AC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4808"/>
          <a:stretch/>
        </p:blipFill>
        <p:spPr bwMode="auto">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D3E2F19-5919-12B3-1E54-30B466E854B7}"/>
              </a:ext>
            </a:extLst>
          </p:cNvPr>
          <p:cNvSpPr txBox="1"/>
          <p:nvPr/>
        </p:nvSpPr>
        <p:spPr>
          <a:xfrm>
            <a:off x="8325203" y="5774301"/>
            <a:ext cx="3681046" cy="832373"/>
          </a:xfrm>
          <a:prstGeom prst="rect">
            <a:avLst/>
          </a:prstGeom>
          <a:noFill/>
        </p:spPr>
        <p:txBody>
          <a:bodyPr wrap="square">
            <a:spAutoFit/>
          </a:bodyPr>
          <a:lstStyle/>
          <a:p>
            <a:r>
              <a:rPr lang="en-US" sz="1200" dirty="0" err="1">
                <a:latin typeface="Chalkboard" panose="03050602040202020205" pitchFamily="66" charset="77"/>
              </a:rPr>
              <a:t>Silvani</a:t>
            </a:r>
            <a:r>
              <a:rPr lang="en-US" sz="1200" dirty="0">
                <a:latin typeface="Chalkboard" panose="03050602040202020205" pitchFamily="66" charset="77"/>
              </a:rPr>
              <a:t> B, “</a:t>
            </a:r>
            <a:r>
              <a:rPr lang="en-US" sz="1200" i="1" dirty="0">
                <a:latin typeface="Chalkboard" panose="03050602040202020205" pitchFamily="66" charset="77"/>
              </a:rPr>
              <a:t>Once you Hand Them the Strings, They Become the Narrator of Your Life.” – Unknown, </a:t>
            </a:r>
            <a:r>
              <a:rPr lang="en-US" sz="1200" dirty="0">
                <a:latin typeface="Chalkboard" panose="03050602040202020205" pitchFamily="66" charset="77"/>
              </a:rPr>
              <a:t>photograph, </a:t>
            </a:r>
            <a:r>
              <a:rPr lang="en-US" sz="1200" dirty="0" err="1">
                <a:latin typeface="Chalkboard" panose="03050602040202020205" pitchFamily="66" charset="77"/>
              </a:rPr>
              <a:t>Unsplash</a:t>
            </a:r>
            <a:r>
              <a:rPr lang="en-US" sz="1200" dirty="0">
                <a:latin typeface="Chalkboard" panose="03050602040202020205" pitchFamily="66" charset="77"/>
              </a:rPr>
              <a:t>, June 20, 2021, https://</a:t>
            </a:r>
            <a:r>
              <a:rPr lang="en-US" sz="1200" dirty="0" err="1">
                <a:latin typeface="Chalkboard" panose="03050602040202020205" pitchFamily="66" charset="77"/>
              </a:rPr>
              <a:t>unsplash.com</a:t>
            </a:r>
            <a:r>
              <a:rPr lang="en-US" sz="1200" dirty="0">
                <a:latin typeface="Chalkboard" panose="03050602040202020205" pitchFamily="66" charset="77"/>
              </a:rPr>
              <a:t>/photos/bczrpU9n8f4.</a:t>
            </a:r>
          </a:p>
        </p:txBody>
      </p:sp>
      <p:pic>
        <p:nvPicPr>
          <p:cNvPr id="8" name="Audio Recording Jun 16, 2022 at 3:39:45 PM" descr="Audio Recording Jun 16, 2022 at 3:39:45 PM">
            <a:hlinkClick r:id="" action="ppaction://media"/>
            <a:extLst>
              <a:ext uri="{FF2B5EF4-FFF2-40B4-BE49-F238E27FC236}">
                <a16:creationId xmlns:a16="http://schemas.microsoft.com/office/drawing/2014/main" id="{F296BD70-E3F8-A7B6-3460-4AF73965B9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29780" y="45720"/>
            <a:ext cx="812800" cy="812800"/>
          </a:xfrm>
          <a:prstGeom prst="rect">
            <a:avLst/>
          </a:prstGeom>
        </p:spPr>
      </p:pic>
    </p:spTree>
    <p:extLst>
      <p:ext uri="{BB962C8B-B14F-4D97-AF65-F5344CB8AC3E}">
        <p14:creationId xmlns:p14="http://schemas.microsoft.com/office/powerpoint/2010/main" val="3048147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4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67D578-B4AB-DC08-CAB8-9B19F6EF97AF}"/>
              </a:ext>
            </a:extLst>
          </p:cNvPr>
          <p:cNvSpPr>
            <a:spLocks noGrp="1"/>
          </p:cNvSpPr>
          <p:nvPr>
            <p:ph type="title"/>
          </p:nvPr>
        </p:nvSpPr>
        <p:spPr>
          <a:xfrm>
            <a:off x="635000" y="634029"/>
            <a:ext cx="10921640" cy="1314698"/>
          </a:xfrm>
        </p:spPr>
        <p:txBody>
          <a:bodyPr anchor="ctr">
            <a:normAutofit/>
          </a:bodyPr>
          <a:lstStyle/>
          <a:p>
            <a:pPr algn="ctr"/>
            <a:r>
              <a:rPr lang="en-US" sz="7200" b="1">
                <a:latin typeface="Chalkboard" panose="03050602040202020205" pitchFamily="66" charset="77"/>
              </a:rPr>
              <a:t>Why Prostitution?</a:t>
            </a:r>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140D869-F350-0034-74D3-3A327857EDD3}"/>
              </a:ext>
            </a:extLst>
          </p:cNvPr>
          <p:cNvGraphicFramePr>
            <a:graphicFrameLocks noGrp="1"/>
          </p:cNvGraphicFramePr>
          <p:nvPr>
            <p:ph idx="1"/>
            <p:extLst>
              <p:ext uri="{D42A27DB-BD31-4B8C-83A1-F6EECF244321}">
                <p14:modId xmlns:p14="http://schemas.microsoft.com/office/powerpoint/2010/main" val="792631867"/>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Audio Recording Jun 16, 2022 at 3:46:06 PM" descr="Audio Recording Jun 16, 2022 at 3:46:06 PM">
            <a:hlinkClick r:id="" action="ppaction://media"/>
            <a:extLst>
              <a:ext uri="{FF2B5EF4-FFF2-40B4-BE49-F238E27FC236}">
                <a16:creationId xmlns:a16="http://schemas.microsoft.com/office/drawing/2014/main" id="{9A8793B8-6FE3-0B47-46E4-63666F897619}"/>
              </a:ext>
            </a:extLst>
          </p:cNvPr>
          <p:cNvPicPr>
            <a:picLocks noChangeAspect="1"/>
          </p:cNvPicPr>
          <p:nvPr>
            <a:audioFile r:link="rId2"/>
            <p:extLst>
              <p:ext uri="{DAA4B4D4-6D71-4841-9C94-3DE7FCFB9230}">
                <p14:media xmlns:p14="http://schemas.microsoft.com/office/powerpoint/2010/main" r:embed="rId1"/>
              </p:ext>
            </p:extLst>
          </p:nvPr>
        </p:nvPicPr>
        <p:blipFill>
          <a:blip r:embed="rId9">
            <a:extLst>
              <a:ext uri="{BEBA8EAE-BF5A-486C-A8C5-ECC9F3942E4B}">
                <a14:imgProps xmlns:a14="http://schemas.microsoft.com/office/drawing/2010/main">
                  <a14:imgLayer r:embed="rId10">
                    <a14:imgEffect>
                      <a14:artisticGlowEdges/>
                    </a14:imgEffect>
                  </a14:imgLayer>
                </a14:imgProps>
              </a:ext>
            </a:extLst>
          </a:blip>
          <a:stretch>
            <a:fillRect/>
          </a:stretch>
        </p:blipFill>
        <p:spPr>
          <a:xfrm>
            <a:off x="10358582" y="227629"/>
            <a:ext cx="812800" cy="812800"/>
          </a:xfrm>
          <a:prstGeom prst="rect">
            <a:avLst/>
          </a:prstGeom>
        </p:spPr>
      </p:pic>
    </p:spTree>
    <p:extLst>
      <p:ext uri="{BB962C8B-B14F-4D97-AF65-F5344CB8AC3E}">
        <p14:creationId xmlns:p14="http://schemas.microsoft.com/office/powerpoint/2010/main" val="391544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5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5F0BA-43A8-DF56-E377-5BFDBA5F13F4}"/>
              </a:ext>
            </a:extLst>
          </p:cNvPr>
          <p:cNvSpPr>
            <a:spLocks noGrp="1"/>
          </p:cNvSpPr>
          <p:nvPr>
            <p:ph type="title"/>
          </p:nvPr>
        </p:nvSpPr>
        <p:spPr>
          <a:xfrm>
            <a:off x="838200" y="365125"/>
            <a:ext cx="10515600" cy="1325563"/>
          </a:xfrm>
        </p:spPr>
        <p:txBody>
          <a:bodyPr>
            <a:normAutofit/>
          </a:bodyPr>
          <a:lstStyle/>
          <a:p>
            <a:pPr>
              <a:lnSpc>
                <a:spcPct val="90000"/>
              </a:lnSpc>
            </a:pPr>
            <a:r>
              <a:rPr lang="en-US" sz="4100" b="1">
                <a:latin typeface="Chalkboard" panose="03050602040202020205" pitchFamily="66" charset="77"/>
              </a:rPr>
              <a:t>Single Women, Common Women, and Sex Workers</a:t>
            </a:r>
          </a:p>
        </p:txBody>
      </p:sp>
      <p:sp>
        <p:nvSpPr>
          <p:cNvPr id="3" name="Content Placeholder 2">
            <a:extLst>
              <a:ext uri="{FF2B5EF4-FFF2-40B4-BE49-F238E27FC236}">
                <a16:creationId xmlns:a16="http://schemas.microsoft.com/office/drawing/2014/main" id="{FEEBA80E-8D82-3D38-246F-CCE1202E07F6}"/>
              </a:ext>
            </a:extLst>
          </p:cNvPr>
          <p:cNvSpPr>
            <a:spLocks noGrp="1"/>
          </p:cNvSpPr>
          <p:nvPr>
            <p:ph idx="1"/>
          </p:nvPr>
        </p:nvSpPr>
        <p:spPr>
          <a:xfrm>
            <a:off x="838200" y="1929384"/>
            <a:ext cx="10515600" cy="4251960"/>
          </a:xfrm>
        </p:spPr>
        <p:txBody>
          <a:bodyPr>
            <a:normAutofit/>
          </a:bodyPr>
          <a:lstStyle/>
          <a:p>
            <a:pPr>
              <a:lnSpc>
                <a:spcPct val="100000"/>
              </a:lnSpc>
            </a:pPr>
            <a:r>
              <a:rPr lang="en-US" dirty="0">
                <a:latin typeface="Chalkboard" panose="03050602040202020205" pitchFamily="66" charset="77"/>
              </a:rPr>
              <a:t>“Prostitutes represented something that men distrusted in all women. A prostitute was someone who brought her sexuality out of the private into the public realm” (”Sex, Money, and Prostitution” 211). </a:t>
            </a:r>
          </a:p>
          <a:p>
            <a:pPr>
              <a:lnSpc>
                <a:spcPct val="100000"/>
              </a:lnSpc>
            </a:pPr>
            <a:r>
              <a:rPr lang="en-US" dirty="0">
                <a:latin typeface="Chalkboard" panose="03050602040202020205" pitchFamily="66" charset="77"/>
              </a:rPr>
              <a:t>The ideal set out in the London ordinances, as Cordelia Beattie argues, is an ideal based on having single women as the only prostitutes (Beattie 201).</a:t>
            </a:r>
          </a:p>
          <a:p>
            <a:pPr>
              <a:lnSpc>
                <a:spcPct val="100000"/>
              </a:lnSpc>
            </a:pPr>
            <a:r>
              <a:rPr lang="en-US" dirty="0">
                <a:latin typeface="Chalkboard" panose="03050602040202020205" pitchFamily="66" charset="77"/>
              </a:rPr>
              <a:t>“A ‘common woman’ in medieval England was one who had many sex partners, often for money” (”Common Women” 3).</a:t>
            </a:r>
          </a:p>
          <a:p>
            <a:pPr>
              <a:lnSpc>
                <a:spcPct val="100000"/>
              </a:lnSpc>
            </a:pPr>
            <a:endParaRPr lang="en-US" dirty="0">
              <a:latin typeface="Chalkboard" panose="03050602040202020205" pitchFamily="66" charset="77"/>
            </a:endParaRPr>
          </a:p>
          <a:p>
            <a:pPr>
              <a:lnSpc>
                <a:spcPct val="100000"/>
              </a:lnSpc>
            </a:pPr>
            <a:endParaRPr lang="en-US" dirty="0"/>
          </a:p>
        </p:txBody>
      </p:sp>
      <p:pic>
        <p:nvPicPr>
          <p:cNvPr id="4" name="Audio Recording Jun 16, 2022 at 4:43:53 PM" descr="Audio Recording Jun 16, 2022 at 4:43:53 PM">
            <a:hlinkClick r:id="" action="ppaction://media"/>
            <a:extLst>
              <a:ext uri="{FF2B5EF4-FFF2-40B4-BE49-F238E27FC236}">
                <a16:creationId xmlns:a16="http://schemas.microsoft.com/office/drawing/2014/main" id="{561B6FBE-5C5B-E73A-119A-19CDB223E97E}"/>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artisticGlowEdges/>
                    </a14:imgEffect>
                  </a14:imgLayer>
                </a14:imgProps>
              </a:ext>
            </a:extLst>
          </a:blip>
          <a:stretch>
            <a:fillRect/>
          </a:stretch>
        </p:blipFill>
        <p:spPr>
          <a:xfrm>
            <a:off x="11116564" y="360152"/>
            <a:ext cx="812800" cy="812800"/>
          </a:xfrm>
          <a:prstGeom prst="rect">
            <a:avLst/>
          </a:prstGeom>
        </p:spPr>
      </p:pic>
    </p:spTree>
    <p:extLst>
      <p:ext uri="{BB962C8B-B14F-4D97-AF65-F5344CB8AC3E}">
        <p14:creationId xmlns:p14="http://schemas.microsoft.com/office/powerpoint/2010/main" val="355212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2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2E39B7-17D8-4009-A8BA-9E8D8EC1B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a:extLst>
              <a:ext uri="{FF2B5EF4-FFF2-40B4-BE49-F238E27FC236}">
                <a16:creationId xmlns:a16="http://schemas.microsoft.com/office/drawing/2014/main" id="{8B71B615-14B5-4C0F-99E2-F17912DC6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1"/>
          </a:solidFill>
          <a:ln w="57150">
            <a:solidFill>
              <a:schemeClr val="accent1"/>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3B725C-9356-222B-7338-F1CE4BCC1B80}"/>
              </a:ext>
            </a:extLst>
          </p:cNvPr>
          <p:cNvSpPr>
            <a:spLocks noGrp="1"/>
          </p:cNvSpPr>
          <p:nvPr>
            <p:ph type="title"/>
          </p:nvPr>
        </p:nvSpPr>
        <p:spPr>
          <a:xfrm>
            <a:off x="2612571" y="1097755"/>
            <a:ext cx="6809014" cy="1102860"/>
          </a:xfrm>
        </p:spPr>
        <p:txBody>
          <a:bodyPr anchor="b">
            <a:normAutofit/>
          </a:bodyPr>
          <a:lstStyle/>
          <a:p>
            <a:pPr algn="ctr"/>
            <a:r>
              <a:rPr lang="en-US" sz="6600" b="1" dirty="0">
                <a:solidFill>
                  <a:srgbClr val="FFFFFF"/>
                </a:solidFill>
                <a:latin typeface="Chalkboard" panose="03050602040202020205" pitchFamily="66" charset="77"/>
              </a:rPr>
              <a:t>The Law</a:t>
            </a:r>
          </a:p>
        </p:txBody>
      </p:sp>
      <p:sp>
        <p:nvSpPr>
          <p:cNvPr id="3" name="Content Placeholder 2">
            <a:extLst>
              <a:ext uri="{FF2B5EF4-FFF2-40B4-BE49-F238E27FC236}">
                <a16:creationId xmlns:a16="http://schemas.microsoft.com/office/drawing/2014/main" id="{6CC96C53-7F31-8295-2325-3B5DF49C4EA1}"/>
              </a:ext>
            </a:extLst>
          </p:cNvPr>
          <p:cNvSpPr>
            <a:spLocks noGrp="1"/>
          </p:cNvSpPr>
          <p:nvPr>
            <p:ph idx="1"/>
          </p:nvPr>
        </p:nvSpPr>
        <p:spPr>
          <a:xfrm>
            <a:off x="2612571" y="2694219"/>
            <a:ext cx="6809014" cy="2514596"/>
          </a:xfrm>
        </p:spPr>
        <p:txBody>
          <a:bodyPr>
            <a:normAutofit/>
          </a:bodyPr>
          <a:lstStyle/>
          <a:p>
            <a:pPr>
              <a:lnSpc>
                <a:spcPct val="100000"/>
              </a:lnSpc>
            </a:pPr>
            <a:r>
              <a:rPr lang="en-US" sz="2200" dirty="0">
                <a:solidFill>
                  <a:srgbClr val="FFFFFF"/>
                </a:solidFill>
                <a:latin typeface="Chalkboard" panose="03050602040202020205" pitchFamily="66" charset="77"/>
              </a:rPr>
              <a:t>“Law does not emerge on its own; society creates it, and law reflects that society’s needs, assumptions, and mores … Regulation [of prostitution] was aimed not at abolishing commercial prostitution, but at keeping it accessible while keeping its practitioners in their place” (“Common Women” 13-14).</a:t>
            </a:r>
          </a:p>
        </p:txBody>
      </p:sp>
      <p:pic>
        <p:nvPicPr>
          <p:cNvPr id="5" name="Audio Recording Jun 16, 2022 at 3:52:57 PM" descr="Audio Recording Jun 16, 2022 at 3:52:57 PM">
            <a:hlinkClick r:id="" action="ppaction://media"/>
            <a:extLst>
              <a:ext uri="{FF2B5EF4-FFF2-40B4-BE49-F238E27FC236}">
                <a16:creationId xmlns:a16="http://schemas.microsoft.com/office/drawing/2014/main" id="{1D30035F-AE01-5BFF-5251-69F2CCFA71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08785" y="1000358"/>
            <a:ext cx="812800" cy="812800"/>
          </a:xfrm>
          <a:prstGeom prst="rect">
            <a:avLst/>
          </a:prstGeom>
        </p:spPr>
      </p:pic>
    </p:spTree>
    <p:extLst>
      <p:ext uri="{BB962C8B-B14F-4D97-AF65-F5344CB8AC3E}">
        <p14:creationId xmlns:p14="http://schemas.microsoft.com/office/powerpoint/2010/main" val="117088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2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661A08-FF46-E303-49F3-EEB4A6B6F841}"/>
              </a:ext>
            </a:extLst>
          </p:cNvPr>
          <p:cNvSpPr>
            <a:spLocks noGrp="1"/>
          </p:cNvSpPr>
          <p:nvPr>
            <p:ph type="title"/>
          </p:nvPr>
        </p:nvSpPr>
        <p:spPr>
          <a:xfrm>
            <a:off x="358980" y="640822"/>
            <a:ext cx="3372595" cy="5583148"/>
          </a:xfrm>
        </p:spPr>
        <p:txBody>
          <a:bodyPr anchor="ctr">
            <a:normAutofit/>
          </a:bodyPr>
          <a:lstStyle/>
          <a:p>
            <a:r>
              <a:rPr lang="en-US" b="1" dirty="0">
                <a:solidFill>
                  <a:schemeClr val="bg1"/>
                </a:solidFill>
                <a:latin typeface="Chalkboard" panose="03050602040202020205" pitchFamily="66" charset="77"/>
              </a:rPr>
              <a:t>Separation of “Good” and “Bad”</a:t>
            </a:r>
          </a:p>
        </p:txBody>
      </p:sp>
      <p:graphicFrame>
        <p:nvGraphicFramePr>
          <p:cNvPr id="5" name="Content Placeholder 2">
            <a:extLst>
              <a:ext uri="{FF2B5EF4-FFF2-40B4-BE49-F238E27FC236}">
                <a16:creationId xmlns:a16="http://schemas.microsoft.com/office/drawing/2014/main" id="{742B2D55-18F4-4708-2D25-875D8E0395D6}"/>
              </a:ext>
            </a:extLst>
          </p:cNvPr>
          <p:cNvGraphicFramePr>
            <a:graphicFrameLocks noGrp="1"/>
          </p:cNvGraphicFramePr>
          <p:nvPr>
            <p:ph idx="1"/>
            <p:extLst>
              <p:ext uri="{D42A27DB-BD31-4B8C-83A1-F6EECF244321}">
                <p14:modId xmlns:p14="http://schemas.microsoft.com/office/powerpoint/2010/main" val="3563874253"/>
              </p:ext>
            </p:extLst>
          </p:nvPr>
        </p:nvGraphicFramePr>
        <p:xfrm>
          <a:off x="4449536" y="211016"/>
          <a:ext cx="7383484" cy="65063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Audio Recording Jun 16, 2022 at 3:55:38 PM" descr="Audio Recording Jun 16, 2022 at 3:55:38 PM">
            <a:hlinkClick r:id="" action="ppaction://media"/>
            <a:extLst>
              <a:ext uri="{FF2B5EF4-FFF2-40B4-BE49-F238E27FC236}">
                <a16:creationId xmlns:a16="http://schemas.microsoft.com/office/drawing/2014/main" id="{ED51DC33-E22A-A98E-C073-F140E0449A1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067879" y="211016"/>
            <a:ext cx="812800" cy="812800"/>
          </a:xfrm>
          <a:prstGeom prst="rect">
            <a:avLst/>
          </a:prstGeom>
        </p:spPr>
      </p:pic>
    </p:spTree>
    <p:extLst>
      <p:ext uri="{BB962C8B-B14F-4D97-AF65-F5344CB8AC3E}">
        <p14:creationId xmlns:p14="http://schemas.microsoft.com/office/powerpoint/2010/main" val="331323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8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0AF1-63C0-2761-C8C4-49104A8706B7}"/>
              </a:ext>
            </a:extLst>
          </p:cNvPr>
          <p:cNvSpPr>
            <a:spLocks noGrp="1"/>
          </p:cNvSpPr>
          <p:nvPr>
            <p:ph type="title"/>
          </p:nvPr>
        </p:nvSpPr>
        <p:spPr/>
        <p:txBody>
          <a:bodyPr>
            <a:normAutofit/>
          </a:bodyPr>
          <a:lstStyle/>
          <a:p>
            <a:r>
              <a:rPr lang="en-US" b="1" dirty="0">
                <a:latin typeface="Chalkboard" panose="03050602040202020205" pitchFamily="66" charset="77"/>
              </a:rPr>
              <a:t>Clothing: A Required Distinction</a:t>
            </a:r>
          </a:p>
        </p:txBody>
      </p:sp>
      <p:sp>
        <p:nvSpPr>
          <p:cNvPr id="3" name="Content Placeholder 2">
            <a:extLst>
              <a:ext uri="{FF2B5EF4-FFF2-40B4-BE49-F238E27FC236}">
                <a16:creationId xmlns:a16="http://schemas.microsoft.com/office/drawing/2014/main" id="{6DF71BB8-23A4-786D-B449-D0FC778E67FC}"/>
              </a:ext>
            </a:extLst>
          </p:cNvPr>
          <p:cNvSpPr>
            <a:spLocks noGrp="1"/>
          </p:cNvSpPr>
          <p:nvPr>
            <p:ph idx="1"/>
          </p:nvPr>
        </p:nvSpPr>
        <p:spPr/>
        <p:txBody>
          <a:bodyPr>
            <a:normAutofit/>
          </a:bodyPr>
          <a:lstStyle/>
          <a:p>
            <a:r>
              <a:rPr lang="en-US" dirty="0">
                <a:latin typeface="Chalkboard" panose="03050602040202020205" pitchFamily="66" charset="77"/>
              </a:rPr>
              <a:t>Sex workers are wearing clothes that disguise them as women of morals and that is inappropriate for their nature (“Proclamations” 267).</a:t>
            </a:r>
          </a:p>
          <a:p>
            <a:r>
              <a:rPr lang="en-US" dirty="0">
                <a:latin typeface="Chalkboard" panose="03050602040202020205" pitchFamily="66" charset="77"/>
              </a:rPr>
              <a:t>“If any common woman wears an apron, she shall forfeit it, and make a fine” (”Text of Ordinances” B28).</a:t>
            </a:r>
          </a:p>
          <a:p>
            <a:r>
              <a:rPr lang="en-US" dirty="0">
                <a:latin typeface="Chalkboard" panose="03050602040202020205" pitchFamily="66" charset="77"/>
              </a:rPr>
              <a:t>No woman of immoral nature should wear fur or any clothing that would signify nobility (“Proclamations” 267). </a:t>
            </a:r>
          </a:p>
          <a:p>
            <a:endParaRPr lang="en-US" dirty="0">
              <a:solidFill>
                <a:schemeClr val="accent1">
                  <a:lumMod val="75000"/>
                </a:schemeClr>
              </a:solidFill>
              <a:latin typeface="Chalkboard" panose="03050602040202020205" pitchFamily="66" charset="77"/>
            </a:endParaRPr>
          </a:p>
          <a:p>
            <a:endParaRPr lang="en-US" dirty="0">
              <a:solidFill>
                <a:schemeClr val="accent1">
                  <a:lumMod val="75000"/>
                </a:schemeClr>
              </a:solidFill>
              <a:latin typeface="Chalkboard" panose="03050602040202020205" pitchFamily="66" charset="77"/>
            </a:endParaRPr>
          </a:p>
          <a:p>
            <a:endParaRPr lang="en-US" dirty="0"/>
          </a:p>
        </p:txBody>
      </p:sp>
      <p:pic>
        <p:nvPicPr>
          <p:cNvPr id="4" name="Audio Recording Jun 16, 2022 at 4:00:20 PM" descr="Audio Recording Jun 16, 2022 at 4:00:20 PM">
            <a:hlinkClick r:id="" action="ppaction://media"/>
            <a:extLst>
              <a:ext uri="{FF2B5EF4-FFF2-40B4-BE49-F238E27FC236}">
                <a16:creationId xmlns:a16="http://schemas.microsoft.com/office/drawing/2014/main" id="{7DD637AF-3896-BE97-823B-3F74C28ECAD3}"/>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artisticGlowEdges/>
                    </a14:imgEffect>
                  </a14:imgLayer>
                </a14:imgProps>
              </a:ext>
            </a:extLst>
          </a:blip>
          <a:stretch>
            <a:fillRect/>
          </a:stretch>
        </p:blipFill>
        <p:spPr>
          <a:xfrm>
            <a:off x="10541000" y="676656"/>
            <a:ext cx="812800" cy="812800"/>
          </a:xfrm>
          <a:prstGeom prst="rect">
            <a:avLst/>
          </a:prstGeom>
        </p:spPr>
      </p:pic>
    </p:spTree>
    <p:extLst>
      <p:ext uri="{BB962C8B-B14F-4D97-AF65-F5344CB8AC3E}">
        <p14:creationId xmlns:p14="http://schemas.microsoft.com/office/powerpoint/2010/main" val="127631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8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Sketchy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
  <TotalTime>7714</TotalTime>
  <Words>1503</Words>
  <Application>Microsoft Macintosh PowerPoint</Application>
  <PresentationFormat>Widescreen</PresentationFormat>
  <Paragraphs>80</Paragraphs>
  <Slides>19</Slides>
  <Notes>0</Notes>
  <HiddenSlides>0</HiddenSlides>
  <MMClips>21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Chalkboard</vt:lpstr>
      <vt:lpstr>Cooper Black</vt:lpstr>
      <vt:lpstr>Modern Love</vt:lpstr>
      <vt:lpstr>The Hand</vt:lpstr>
      <vt:lpstr>SketchyVTI</vt:lpstr>
      <vt:lpstr>An Ambiguity: The Criminality of Prostitution in Late 14th Century London, England</vt:lpstr>
      <vt:lpstr>What comes to mind when you think of prostitution?</vt:lpstr>
      <vt:lpstr>Objectives</vt:lpstr>
      <vt:lpstr>What is Patriarchy?</vt:lpstr>
      <vt:lpstr>Why Prostitution?</vt:lpstr>
      <vt:lpstr>Single Women, Common Women, and Sex Workers</vt:lpstr>
      <vt:lpstr>The Law</vt:lpstr>
      <vt:lpstr>Separation of “Good” and “Bad”</vt:lpstr>
      <vt:lpstr>Clothing: A Required Distinction</vt:lpstr>
      <vt:lpstr>Treated as Criminals</vt:lpstr>
      <vt:lpstr>PowerPoint Presentation</vt:lpstr>
      <vt:lpstr>Procuring and the Pillory</vt:lpstr>
      <vt:lpstr>Prostitution: A Double-Edged Sword</vt:lpstr>
      <vt:lpstr>PowerPoint Presentation</vt:lpstr>
      <vt:lpstr>Southwark Stews</vt:lpstr>
      <vt:lpstr>Southwark Stews</vt:lpstr>
      <vt:lpstr>A Profitable Business</vt:lpstr>
      <vt:lpstr>Conclusion</vt:lpstr>
      <vt:lpstr>Check Your Understanding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Criminality of Prostitution in 14th Century London</dc:title>
  <dc:creator>Kaylie Boersma</dc:creator>
  <cp:lastModifiedBy>Kaylie Boersma</cp:lastModifiedBy>
  <cp:revision>2</cp:revision>
  <dcterms:created xsi:type="dcterms:W3CDTF">2022-06-03T19:56:09Z</dcterms:created>
  <dcterms:modified xsi:type="dcterms:W3CDTF">2022-06-17T01:05:16Z</dcterms:modified>
</cp:coreProperties>
</file>